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262" r:id="rId3"/>
    <p:sldId id="265" r:id="rId4"/>
    <p:sldId id="296" r:id="rId5"/>
    <p:sldId id="266" r:id="rId6"/>
    <p:sldId id="267" r:id="rId7"/>
    <p:sldId id="268" r:id="rId8"/>
    <p:sldId id="273" r:id="rId9"/>
    <p:sldId id="274" r:id="rId10"/>
    <p:sldId id="277" r:id="rId11"/>
    <p:sldId id="297" r:id="rId12"/>
    <p:sldId id="279" r:id="rId13"/>
    <p:sldId id="280" r:id="rId14"/>
    <p:sldId id="283" r:id="rId15"/>
    <p:sldId id="287" r:id="rId16"/>
    <p:sldId id="289" r:id="rId17"/>
    <p:sldId id="290" r:id="rId18"/>
    <p:sldId id="307" r:id="rId19"/>
    <p:sldId id="292" r:id="rId20"/>
    <p:sldId id="293" r:id="rId21"/>
    <p:sldId id="294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46071" autoAdjust="0"/>
  </p:normalViewPr>
  <p:slideViewPr>
    <p:cSldViewPr snapToGrid="0" snapToObjects="1">
      <p:cViewPr>
        <p:scale>
          <a:sx n="67" d="100"/>
          <a:sy n="67" d="100"/>
        </p:scale>
        <p:origin x="291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9FF45-6CCA-4E03-8680-00FA14366F8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E7B8E8-0E82-4D51-86BE-927BF74E4ADC}">
      <dgm:prSet phldrT="[Text]" custT="1"/>
      <dgm:spPr>
        <a:solidFill>
          <a:srgbClr val="69AE23"/>
        </a:solidFill>
      </dgm:spPr>
      <dgm:t>
        <a:bodyPr/>
        <a:lstStyle/>
        <a:p>
          <a:r>
            <a:rPr lang="en-GB" sz="2400" i="1" dirty="0" smtClean="0"/>
            <a:t>Ad hoc </a:t>
          </a:r>
          <a:r>
            <a:rPr lang="en-GB" sz="2400" dirty="0" smtClean="0"/>
            <a:t>scientific Panel</a:t>
          </a:r>
          <a:endParaRPr lang="en-GB" sz="2400" dirty="0"/>
        </a:p>
      </dgm:t>
    </dgm:pt>
    <dgm:pt modelId="{726F55EA-5816-4038-9FAE-4412EB2EDB6A}" type="parTrans" cxnId="{F5AF437B-F958-4181-AE49-6EF417A8AB42}">
      <dgm:prSet/>
      <dgm:spPr/>
      <dgm:t>
        <a:bodyPr/>
        <a:lstStyle/>
        <a:p>
          <a:endParaRPr lang="en-GB" sz="1100"/>
        </a:p>
      </dgm:t>
    </dgm:pt>
    <dgm:pt modelId="{6870C646-6885-4479-9170-559DDF53C99E}" type="sibTrans" cxnId="{F5AF437B-F958-4181-AE49-6EF417A8AB42}">
      <dgm:prSet/>
      <dgm:spPr/>
      <dgm:t>
        <a:bodyPr/>
        <a:lstStyle/>
        <a:p>
          <a:endParaRPr lang="en-GB" sz="1100"/>
        </a:p>
      </dgm:t>
    </dgm:pt>
    <dgm:pt modelId="{A15F8D66-7E2A-44B6-AA67-74F9BA83C32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bg2">
                  <a:lumMod val="50000"/>
                </a:schemeClr>
              </a:solidFill>
            </a:rPr>
            <a:t>MS Public Health bodies</a:t>
          </a:r>
          <a:endParaRPr lang="en-GB" sz="1600" dirty="0">
            <a:solidFill>
              <a:schemeClr val="bg2">
                <a:lumMod val="50000"/>
              </a:schemeClr>
            </a:solidFill>
          </a:endParaRPr>
        </a:p>
      </dgm:t>
    </dgm:pt>
    <dgm:pt modelId="{1AA09907-49A1-4724-93FC-94815113243C}" type="parTrans" cxnId="{689999BD-C15F-4340-8FD6-350209295787}">
      <dgm:prSet/>
      <dgm:spPr/>
      <dgm:t>
        <a:bodyPr/>
        <a:lstStyle/>
        <a:p>
          <a:endParaRPr lang="en-GB" sz="1100"/>
        </a:p>
      </dgm:t>
    </dgm:pt>
    <dgm:pt modelId="{EDB1DCE9-2F82-4086-8385-4E55BC0270E6}" type="sibTrans" cxnId="{689999BD-C15F-4340-8FD6-350209295787}">
      <dgm:prSet/>
      <dgm:spPr/>
      <dgm:t>
        <a:bodyPr/>
        <a:lstStyle/>
        <a:p>
          <a:endParaRPr lang="en-GB" sz="1100"/>
        </a:p>
      </dgm:t>
    </dgm:pt>
    <dgm:pt modelId="{7E84B89A-F050-4182-98DD-9F119F2631B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bg2">
                  <a:lumMod val="50000"/>
                </a:schemeClr>
              </a:solidFill>
            </a:rPr>
            <a:t>MS Ministry of Health or Justice</a:t>
          </a:r>
          <a:endParaRPr lang="en-GB" sz="1600" dirty="0">
            <a:solidFill>
              <a:schemeClr val="bg2">
                <a:lumMod val="50000"/>
              </a:schemeClr>
            </a:solidFill>
          </a:endParaRPr>
        </a:p>
      </dgm:t>
    </dgm:pt>
    <dgm:pt modelId="{C38A39D7-A0D5-49C6-A4BA-C1AEFAB051C4}" type="parTrans" cxnId="{F2530281-2E81-4022-ADD0-59DD33090B99}">
      <dgm:prSet/>
      <dgm:spPr/>
      <dgm:t>
        <a:bodyPr/>
        <a:lstStyle/>
        <a:p>
          <a:endParaRPr lang="en-GB" sz="1100"/>
        </a:p>
      </dgm:t>
    </dgm:pt>
    <dgm:pt modelId="{1C00A093-86EF-4F74-9FB0-7D65694EAA36}" type="sibTrans" cxnId="{F2530281-2E81-4022-ADD0-59DD33090B99}">
      <dgm:prSet/>
      <dgm:spPr/>
      <dgm:t>
        <a:bodyPr/>
        <a:lstStyle/>
        <a:p>
          <a:endParaRPr lang="en-GB" sz="1100"/>
        </a:p>
      </dgm:t>
    </dgm:pt>
    <dgm:pt modelId="{88ABB460-3846-45F2-B9B7-F3EBDF572E2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bg2">
                  <a:lumMod val="50000"/>
                </a:schemeClr>
              </a:solidFill>
            </a:rPr>
            <a:t>CSOs</a:t>
          </a:r>
          <a:endParaRPr lang="en-GB" sz="1600" dirty="0">
            <a:solidFill>
              <a:schemeClr val="bg2">
                <a:lumMod val="50000"/>
              </a:schemeClr>
            </a:solidFill>
          </a:endParaRPr>
        </a:p>
      </dgm:t>
    </dgm:pt>
    <dgm:pt modelId="{06B373B5-3AD3-4782-AE67-CB071AD8B307}" type="parTrans" cxnId="{4B213A4B-9FDF-4E0E-A947-FAD1A02361EE}">
      <dgm:prSet/>
      <dgm:spPr/>
      <dgm:t>
        <a:bodyPr/>
        <a:lstStyle/>
        <a:p>
          <a:endParaRPr lang="en-GB" sz="1100"/>
        </a:p>
      </dgm:t>
    </dgm:pt>
    <dgm:pt modelId="{E75BC77F-0817-4607-B61F-F1FA2A607A24}" type="sibTrans" cxnId="{4B213A4B-9FDF-4E0E-A947-FAD1A02361EE}">
      <dgm:prSet/>
      <dgm:spPr/>
      <dgm:t>
        <a:bodyPr/>
        <a:lstStyle/>
        <a:p>
          <a:endParaRPr lang="en-GB" sz="1100"/>
        </a:p>
      </dgm:t>
    </dgm:pt>
    <dgm:pt modelId="{6B94B39D-4506-4A9D-8177-21610582C25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600" dirty="0" smtClean="0"/>
            <a:t>Intern. agencies: WHO, UNODC</a:t>
          </a:r>
          <a:endParaRPr lang="en-GB" sz="1600" dirty="0"/>
        </a:p>
      </dgm:t>
    </dgm:pt>
    <dgm:pt modelId="{CAFD495B-39C5-459E-937A-6B511E23878F}" type="parTrans" cxnId="{F360D598-8EE5-4EE3-8408-F0D8E0B0B4CA}">
      <dgm:prSet/>
      <dgm:spPr/>
      <dgm:t>
        <a:bodyPr/>
        <a:lstStyle/>
        <a:p>
          <a:endParaRPr lang="en-GB" sz="1100"/>
        </a:p>
      </dgm:t>
    </dgm:pt>
    <dgm:pt modelId="{0BE706E3-A7EA-42D2-A20E-38C5010E5539}" type="sibTrans" cxnId="{F360D598-8EE5-4EE3-8408-F0D8E0B0B4CA}">
      <dgm:prSet/>
      <dgm:spPr/>
      <dgm:t>
        <a:bodyPr/>
        <a:lstStyle/>
        <a:p>
          <a:endParaRPr lang="en-GB" sz="1100"/>
        </a:p>
      </dgm:t>
    </dgm:pt>
    <dgm:pt modelId="{82F1504D-8E5D-4591-BFC3-6730632F54F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Joint Action/ EU projects</a:t>
          </a:r>
          <a:endParaRPr lang="en-GB" sz="1600" dirty="0">
            <a:solidFill>
              <a:schemeClr val="tx1"/>
            </a:solidFill>
          </a:endParaRPr>
        </a:p>
      </dgm:t>
    </dgm:pt>
    <dgm:pt modelId="{E7918BC2-F6A3-45AF-8BB7-BA1CEB8C08AC}" type="parTrans" cxnId="{F86C9658-C067-40C1-8FD5-3CBD6D6DBCBA}">
      <dgm:prSet/>
      <dgm:spPr/>
      <dgm:t>
        <a:bodyPr/>
        <a:lstStyle/>
        <a:p>
          <a:endParaRPr lang="en-GB" sz="1100"/>
        </a:p>
      </dgm:t>
    </dgm:pt>
    <dgm:pt modelId="{BEB56075-4446-4C5A-A5DE-ACAE2265CAF8}" type="sibTrans" cxnId="{F86C9658-C067-40C1-8FD5-3CBD6D6DBCBA}">
      <dgm:prSet/>
      <dgm:spPr/>
      <dgm:t>
        <a:bodyPr/>
        <a:lstStyle/>
        <a:p>
          <a:endParaRPr lang="en-GB" sz="1100"/>
        </a:p>
      </dgm:t>
    </dgm:pt>
    <dgm:pt modelId="{51EDCE39-5AFD-4710-ADC0-F7EF8290CEC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600" dirty="0" smtClean="0"/>
            <a:t>Health care workers</a:t>
          </a:r>
          <a:endParaRPr lang="en-GB" sz="1600" dirty="0"/>
        </a:p>
      </dgm:t>
    </dgm:pt>
    <dgm:pt modelId="{FA5665D9-CE87-4E81-9595-248EC8A8D2F0}" type="parTrans" cxnId="{20DF1688-534F-4ECD-81D5-A0453BA3EE93}">
      <dgm:prSet/>
      <dgm:spPr/>
      <dgm:t>
        <a:bodyPr/>
        <a:lstStyle/>
        <a:p>
          <a:endParaRPr lang="en-GB" sz="1100"/>
        </a:p>
      </dgm:t>
    </dgm:pt>
    <dgm:pt modelId="{6562D1C4-0487-4622-94CE-888BFC646985}" type="sibTrans" cxnId="{20DF1688-534F-4ECD-81D5-A0453BA3EE93}">
      <dgm:prSet/>
      <dgm:spPr/>
      <dgm:t>
        <a:bodyPr/>
        <a:lstStyle/>
        <a:p>
          <a:endParaRPr lang="en-GB" sz="1100"/>
        </a:p>
      </dgm:t>
    </dgm:pt>
    <dgm:pt modelId="{13A05B65-3FC7-41F1-92BC-5DDFD0310E4C}" type="pres">
      <dgm:prSet presAssocID="{D4B9FF45-6CCA-4E03-8680-00FA14366F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BFBF3E5-17C8-46FF-AC08-C514CFE31542}" type="pres">
      <dgm:prSet presAssocID="{0EE7B8E8-0E82-4D51-86BE-927BF74E4A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A805FC91-A98E-4460-B035-BB2436A97418}" type="pres">
      <dgm:prSet presAssocID="{A15F8D66-7E2A-44B6-AA67-74F9BA83C32B}" presName="Accent1" presStyleCnt="0"/>
      <dgm:spPr/>
    </dgm:pt>
    <dgm:pt modelId="{469586D3-6A6B-4379-8A8B-28DDA863F19E}" type="pres">
      <dgm:prSet presAssocID="{A15F8D66-7E2A-44B6-AA67-74F9BA83C32B}" presName="Accent" presStyleLbl="bgShp" presStyleIdx="0" presStyleCnt="6"/>
      <dgm:spPr/>
    </dgm:pt>
    <dgm:pt modelId="{4D03430D-D6FE-409D-AF21-F773893F4196}" type="pres">
      <dgm:prSet presAssocID="{A15F8D66-7E2A-44B6-AA67-74F9BA83C32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92B4DA-FEC8-45A5-9156-3B14845B4F8A}" type="pres">
      <dgm:prSet presAssocID="{7E84B89A-F050-4182-98DD-9F119F2631BC}" presName="Accent2" presStyleCnt="0"/>
      <dgm:spPr/>
    </dgm:pt>
    <dgm:pt modelId="{57B42E7C-662E-45C3-BC91-B5613426BA3F}" type="pres">
      <dgm:prSet presAssocID="{7E84B89A-F050-4182-98DD-9F119F2631BC}" presName="Accent" presStyleLbl="bgShp" presStyleIdx="1" presStyleCnt="6"/>
      <dgm:spPr>
        <a:solidFill>
          <a:schemeClr val="bg1">
            <a:lumMod val="95000"/>
          </a:schemeClr>
        </a:solidFill>
      </dgm:spPr>
    </dgm:pt>
    <dgm:pt modelId="{75573630-0190-40DB-BB95-9AB65623BFDF}" type="pres">
      <dgm:prSet presAssocID="{7E84B89A-F050-4182-98DD-9F119F2631B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E25CF-C4DF-4410-88D1-1F2821F7912F}" type="pres">
      <dgm:prSet presAssocID="{88ABB460-3846-45F2-B9B7-F3EBDF572E26}" presName="Accent3" presStyleCnt="0"/>
      <dgm:spPr/>
    </dgm:pt>
    <dgm:pt modelId="{C52E7C45-AE29-458B-B8D6-D5009F447A86}" type="pres">
      <dgm:prSet presAssocID="{88ABB460-3846-45F2-B9B7-F3EBDF572E26}" presName="Accent" presStyleLbl="bgShp" presStyleIdx="2" presStyleCnt="6" custLinFactNeighborX="-2959" custLinFactNeighborY="1717"/>
      <dgm:spPr>
        <a:solidFill>
          <a:schemeClr val="bg1">
            <a:lumMod val="95000"/>
          </a:schemeClr>
        </a:solidFill>
      </dgm:spPr>
    </dgm:pt>
    <dgm:pt modelId="{D3A42A92-F271-45A1-B751-75AF300CAD83}" type="pres">
      <dgm:prSet presAssocID="{88ABB460-3846-45F2-B9B7-F3EBDF572E2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03F54-30C0-46FA-865D-72B1D38D35F5}" type="pres">
      <dgm:prSet presAssocID="{6B94B39D-4506-4A9D-8177-21610582C25D}" presName="Accent4" presStyleCnt="0"/>
      <dgm:spPr/>
    </dgm:pt>
    <dgm:pt modelId="{BCF6A4D3-A545-4530-8791-0CB2E292622D}" type="pres">
      <dgm:prSet presAssocID="{6B94B39D-4506-4A9D-8177-21610582C25D}" presName="Accent" presStyleLbl="bgShp" presStyleIdx="3" presStyleCnt="6"/>
      <dgm:spPr>
        <a:solidFill>
          <a:schemeClr val="bg1">
            <a:lumMod val="95000"/>
          </a:schemeClr>
        </a:solidFill>
      </dgm:spPr>
    </dgm:pt>
    <dgm:pt modelId="{1AEDB727-C790-4899-8CAB-84E1005B78FB}" type="pres">
      <dgm:prSet presAssocID="{6B94B39D-4506-4A9D-8177-21610582C25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50393-F9CF-499D-ABF0-4F2AB8466B69}" type="pres">
      <dgm:prSet presAssocID="{82F1504D-8E5D-4591-BFC3-6730632F54F4}" presName="Accent5" presStyleCnt="0"/>
      <dgm:spPr/>
    </dgm:pt>
    <dgm:pt modelId="{5BBE830B-E7CF-424B-97FA-2B42AB167679}" type="pres">
      <dgm:prSet presAssocID="{82F1504D-8E5D-4591-BFC3-6730632F54F4}" presName="Accent" presStyleLbl="bgShp" presStyleIdx="4" presStyleCnt="6"/>
      <dgm:spPr>
        <a:solidFill>
          <a:schemeClr val="bg1">
            <a:lumMod val="95000"/>
          </a:schemeClr>
        </a:solidFill>
      </dgm:spPr>
    </dgm:pt>
    <dgm:pt modelId="{71544299-DC1C-4356-B3F2-11BF3BDD1877}" type="pres">
      <dgm:prSet presAssocID="{82F1504D-8E5D-4591-BFC3-6730632F54F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FC905-2315-4343-8BD5-3A54927857F8}" type="pres">
      <dgm:prSet presAssocID="{51EDCE39-5AFD-4710-ADC0-F7EF8290CEC9}" presName="Accent6" presStyleCnt="0"/>
      <dgm:spPr/>
    </dgm:pt>
    <dgm:pt modelId="{58A6B693-7939-4336-8C8A-3342CEB1B8BF}" type="pres">
      <dgm:prSet presAssocID="{51EDCE39-5AFD-4710-ADC0-F7EF8290CEC9}" presName="Accent" presStyleLbl="bgShp" presStyleIdx="5" presStyleCnt="6"/>
      <dgm:spPr>
        <a:solidFill>
          <a:schemeClr val="bg1">
            <a:lumMod val="95000"/>
          </a:schemeClr>
        </a:solidFill>
      </dgm:spPr>
    </dgm:pt>
    <dgm:pt modelId="{7B6847D6-C7DD-4EAC-A9D6-8687BEB2A597}" type="pres">
      <dgm:prSet presAssocID="{51EDCE39-5AFD-4710-ADC0-F7EF8290CEC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C05540-9443-4DD6-8A72-C838A9B8680C}" type="presOf" srcId="{7E84B89A-F050-4182-98DD-9F119F2631BC}" destId="{75573630-0190-40DB-BB95-9AB65623BFDF}" srcOrd="0" destOrd="0" presId="urn:microsoft.com/office/officeart/2011/layout/HexagonRadial"/>
    <dgm:cxn modelId="{2ADB6D9E-9344-4EFF-9D9F-C7CC53A0AAF6}" type="presOf" srcId="{D4B9FF45-6CCA-4E03-8680-00FA14366F8B}" destId="{13A05B65-3FC7-41F1-92BC-5DDFD0310E4C}" srcOrd="0" destOrd="0" presId="urn:microsoft.com/office/officeart/2011/layout/HexagonRadial"/>
    <dgm:cxn modelId="{4B213A4B-9FDF-4E0E-A947-FAD1A02361EE}" srcId="{0EE7B8E8-0E82-4D51-86BE-927BF74E4ADC}" destId="{88ABB460-3846-45F2-B9B7-F3EBDF572E26}" srcOrd="2" destOrd="0" parTransId="{06B373B5-3AD3-4782-AE67-CB071AD8B307}" sibTransId="{E75BC77F-0817-4607-B61F-F1FA2A607A24}"/>
    <dgm:cxn modelId="{689999BD-C15F-4340-8FD6-350209295787}" srcId="{0EE7B8E8-0E82-4D51-86BE-927BF74E4ADC}" destId="{A15F8D66-7E2A-44B6-AA67-74F9BA83C32B}" srcOrd="0" destOrd="0" parTransId="{1AA09907-49A1-4724-93FC-94815113243C}" sibTransId="{EDB1DCE9-2F82-4086-8385-4E55BC0270E6}"/>
    <dgm:cxn modelId="{F360D598-8EE5-4EE3-8408-F0D8E0B0B4CA}" srcId="{0EE7B8E8-0E82-4D51-86BE-927BF74E4ADC}" destId="{6B94B39D-4506-4A9D-8177-21610582C25D}" srcOrd="3" destOrd="0" parTransId="{CAFD495B-39C5-459E-937A-6B511E23878F}" sibTransId="{0BE706E3-A7EA-42D2-A20E-38C5010E5539}"/>
    <dgm:cxn modelId="{F5AF437B-F958-4181-AE49-6EF417A8AB42}" srcId="{D4B9FF45-6CCA-4E03-8680-00FA14366F8B}" destId="{0EE7B8E8-0E82-4D51-86BE-927BF74E4ADC}" srcOrd="0" destOrd="0" parTransId="{726F55EA-5816-4038-9FAE-4412EB2EDB6A}" sibTransId="{6870C646-6885-4479-9170-559DDF53C99E}"/>
    <dgm:cxn modelId="{0F222221-73F6-4148-8FEB-AED1D33E134F}" type="presOf" srcId="{A15F8D66-7E2A-44B6-AA67-74F9BA83C32B}" destId="{4D03430D-D6FE-409D-AF21-F773893F4196}" srcOrd="0" destOrd="0" presId="urn:microsoft.com/office/officeart/2011/layout/HexagonRadial"/>
    <dgm:cxn modelId="{3BA822ED-B28A-4C3B-802E-56A678FFACAD}" type="presOf" srcId="{51EDCE39-5AFD-4710-ADC0-F7EF8290CEC9}" destId="{7B6847D6-C7DD-4EAC-A9D6-8687BEB2A597}" srcOrd="0" destOrd="0" presId="urn:microsoft.com/office/officeart/2011/layout/HexagonRadial"/>
    <dgm:cxn modelId="{F2530281-2E81-4022-ADD0-59DD33090B99}" srcId="{0EE7B8E8-0E82-4D51-86BE-927BF74E4ADC}" destId="{7E84B89A-F050-4182-98DD-9F119F2631BC}" srcOrd="1" destOrd="0" parTransId="{C38A39D7-A0D5-49C6-A4BA-C1AEFAB051C4}" sibTransId="{1C00A093-86EF-4F74-9FB0-7D65694EAA36}"/>
    <dgm:cxn modelId="{E2352A1F-3C95-434E-A3AD-C049CBF886A3}" type="presOf" srcId="{0EE7B8E8-0E82-4D51-86BE-927BF74E4ADC}" destId="{FBFBF3E5-17C8-46FF-AC08-C514CFE31542}" srcOrd="0" destOrd="0" presId="urn:microsoft.com/office/officeart/2011/layout/HexagonRadial"/>
    <dgm:cxn modelId="{3671ED0D-F4C4-40FF-8B4D-ED7E094A0A8E}" type="presOf" srcId="{88ABB460-3846-45F2-B9B7-F3EBDF572E26}" destId="{D3A42A92-F271-45A1-B751-75AF300CAD83}" srcOrd="0" destOrd="0" presId="urn:microsoft.com/office/officeart/2011/layout/HexagonRadial"/>
    <dgm:cxn modelId="{9BE95E63-EB3E-4DCF-B9F7-E236ADBB34A1}" type="presOf" srcId="{6B94B39D-4506-4A9D-8177-21610582C25D}" destId="{1AEDB727-C790-4899-8CAB-84E1005B78FB}" srcOrd="0" destOrd="0" presId="urn:microsoft.com/office/officeart/2011/layout/HexagonRadial"/>
    <dgm:cxn modelId="{27D1A66A-0B10-4BB0-A387-2FA938A9C70D}" type="presOf" srcId="{82F1504D-8E5D-4591-BFC3-6730632F54F4}" destId="{71544299-DC1C-4356-B3F2-11BF3BDD1877}" srcOrd="0" destOrd="0" presId="urn:microsoft.com/office/officeart/2011/layout/HexagonRadial"/>
    <dgm:cxn modelId="{20DF1688-534F-4ECD-81D5-A0453BA3EE93}" srcId="{0EE7B8E8-0E82-4D51-86BE-927BF74E4ADC}" destId="{51EDCE39-5AFD-4710-ADC0-F7EF8290CEC9}" srcOrd="5" destOrd="0" parTransId="{FA5665D9-CE87-4E81-9595-248EC8A8D2F0}" sibTransId="{6562D1C4-0487-4622-94CE-888BFC646985}"/>
    <dgm:cxn modelId="{F86C9658-C067-40C1-8FD5-3CBD6D6DBCBA}" srcId="{0EE7B8E8-0E82-4D51-86BE-927BF74E4ADC}" destId="{82F1504D-8E5D-4591-BFC3-6730632F54F4}" srcOrd="4" destOrd="0" parTransId="{E7918BC2-F6A3-45AF-8BB7-BA1CEB8C08AC}" sibTransId="{BEB56075-4446-4C5A-A5DE-ACAE2265CAF8}"/>
    <dgm:cxn modelId="{9B961565-E779-45C9-ACDC-ACB2D37E4F81}" type="presParOf" srcId="{13A05B65-3FC7-41F1-92BC-5DDFD0310E4C}" destId="{FBFBF3E5-17C8-46FF-AC08-C514CFE31542}" srcOrd="0" destOrd="0" presId="urn:microsoft.com/office/officeart/2011/layout/HexagonRadial"/>
    <dgm:cxn modelId="{971F0130-D215-439E-85EE-8FF4B31AA3CD}" type="presParOf" srcId="{13A05B65-3FC7-41F1-92BC-5DDFD0310E4C}" destId="{A805FC91-A98E-4460-B035-BB2436A97418}" srcOrd="1" destOrd="0" presId="urn:microsoft.com/office/officeart/2011/layout/HexagonRadial"/>
    <dgm:cxn modelId="{D6B8E883-6BAA-4E46-B477-EEFEBB4958F1}" type="presParOf" srcId="{A805FC91-A98E-4460-B035-BB2436A97418}" destId="{469586D3-6A6B-4379-8A8B-28DDA863F19E}" srcOrd="0" destOrd="0" presId="urn:microsoft.com/office/officeart/2011/layout/HexagonRadial"/>
    <dgm:cxn modelId="{498919B0-552A-49F8-B3E0-DF52F34E1338}" type="presParOf" srcId="{13A05B65-3FC7-41F1-92BC-5DDFD0310E4C}" destId="{4D03430D-D6FE-409D-AF21-F773893F4196}" srcOrd="2" destOrd="0" presId="urn:microsoft.com/office/officeart/2011/layout/HexagonRadial"/>
    <dgm:cxn modelId="{64B25694-7B72-4F23-B3D7-C1775CCE40A8}" type="presParOf" srcId="{13A05B65-3FC7-41F1-92BC-5DDFD0310E4C}" destId="{7092B4DA-FEC8-45A5-9156-3B14845B4F8A}" srcOrd="3" destOrd="0" presId="urn:microsoft.com/office/officeart/2011/layout/HexagonRadial"/>
    <dgm:cxn modelId="{A45F9E5F-981B-433A-BA1B-7F457BEC5CFE}" type="presParOf" srcId="{7092B4DA-FEC8-45A5-9156-3B14845B4F8A}" destId="{57B42E7C-662E-45C3-BC91-B5613426BA3F}" srcOrd="0" destOrd="0" presId="urn:microsoft.com/office/officeart/2011/layout/HexagonRadial"/>
    <dgm:cxn modelId="{AD7CC3C2-7A48-4664-9BBA-AF70868AFF6B}" type="presParOf" srcId="{13A05B65-3FC7-41F1-92BC-5DDFD0310E4C}" destId="{75573630-0190-40DB-BB95-9AB65623BFDF}" srcOrd="4" destOrd="0" presId="urn:microsoft.com/office/officeart/2011/layout/HexagonRadial"/>
    <dgm:cxn modelId="{9D9E43EF-2C10-48CB-8161-C1CC3DA6C298}" type="presParOf" srcId="{13A05B65-3FC7-41F1-92BC-5DDFD0310E4C}" destId="{529E25CF-C4DF-4410-88D1-1F2821F7912F}" srcOrd="5" destOrd="0" presId="urn:microsoft.com/office/officeart/2011/layout/HexagonRadial"/>
    <dgm:cxn modelId="{93BB86B0-1AE5-4C58-942A-E14A5B85DE1A}" type="presParOf" srcId="{529E25CF-C4DF-4410-88D1-1F2821F7912F}" destId="{C52E7C45-AE29-458B-B8D6-D5009F447A86}" srcOrd="0" destOrd="0" presId="urn:microsoft.com/office/officeart/2011/layout/HexagonRadial"/>
    <dgm:cxn modelId="{BACAE633-3990-4710-838E-AFE3D4CC3673}" type="presParOf" srcId="{13A05B65-3FC7-41F1-92BC-5DDFD0310E4C}" destId="{D3A42A92-F271-45A1-B751-75AF300CAD83}" srcOrd="6" destOrd="0" presId="urn:microsoft.com/office/officeart/2011/layout/HexagonRadial"/>
    <dgm:cxn modelId="{36D41E55-DE2C-4AA4-B296-5EDFF4D0D578}" type="presParOf" srcId="{13A05B65-3FC7-41F1-92BC-5DDFD0310E4C}" destId="{87F03F54-30C0-46FA-865D-72B1D38D35F5}" srcOrd="7" destOrd="0" presId="urn:microsoft.com/office/officeart/2011/layout/HexagonRadial"/>
    <dgm:cxn modelId="{8C462856-91D6-4454-9D74-2063AFFE14B7}" type="presParOf" srcId="{87F03F54-30C0-46FA-865D-72B1D38D35F5}" destId="{BCF6A4D3-A545-4530-8791-0CB2E292622D}" srcOrd="0" destOrd="0" presId="urn:microsoft.com/office/officeart/2011/layout/HexagonRadial"/>
    <dgm:cxn modelId="{73E11126-5BB9-479F-8DA5-4EB09E1795EA}" type="presParOf" srcId="{13A05B65-3FC7-41F1-92BC-5DDFD0310E4C}" destId="{1AEDB727-C790-4899-8CAB-84E1005B78FB}" srcOrd="8" destOrd="0" presId="urn:microsoft.com/office/officeart/2011/layout/HexagonRadial"/>
    <dgm:cxn modelId="{9864AD13-EA07-4E94-997E-81B9A1B06505}" type="presParOf" srcId="{13A05B65-3FC7-41F1-92BC-5DDFD0310E4C}" destId="{A5250393-F9CF-499D-ABF0-4F2AB8466B69}" srcOrd="9" destOrd="0" presId="urn:microsoft.com/office/officeart/2011/layout/HexagonRadial"/>
    <dgm:cxn modelId="{1200EEFE-B5C0-4CE8-8FA4-8973975630C4}" type="presParOf" srcId="{A5250393-F9CF-499D-ABF0-4F2AB8466B69}" destId="{5BBE830B-E7CF-424B-97FA-2B42AB167679}" srcOrd="0" destOrd="0" presId="urn:microsoft.com/office/officeart/2011/layout/HexagonRadial"/>
    <dgm:cxn modelId="{77DC5FC0-4D7D-4B9B-842B-24C2602A45EB}" type="presParOf" srcId="{13A05B65-3FC7-41F1-92BC-5DDFD0310E4C}" destId="{71544299-DC1C-4356-B3F2-11BF3BDD1877}" srcOrd="10" destOrd="0" presId="urn:microsoft.com/office/officeart/2011/layout/HexagonRadial"/>
    <dgm:cxn modelId="{88282651-54DC-4F09-A396-B21B15554D70}" type="presParOf" srcId="{13A05B65-3FC7-41F1-92BC-5DDFD0310E4C}" destId="{107FC905-2315-4343-8BD5-3A54927857F8}" srcOrd="11" destOrd="0" presId="urn:microsoft.com/office/officeart/2011/layout/HexagonRadial"/>
    <dgm:cxn modelId="{28781314-FD9D-42A7-9137-17C9154625A1}" type="presParOf" srcId="{107FC905-2315-4343-8BD5-3A54927857F8}" destId="{58A6B693-7939-4336-8C8A-3342CEB1B8BF}" srcOrd="0" destOrd="0" presId="urn:microsoft.com/office/officeart/2011/layout/HexagonRadial"/>
    <dgm:cxn modelId="{2FA32F21-5A12-4360-8C7E-5AB86430C612}" type="presParOf" srcId="{13A05B65-3FC7-41F1-92BC-5DDFD0310E4C}" destId="{7B6847D6-C7DD-4EAC-A9D6-8687BEB2A59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F3E5-17C8-46FF-AC08-C514CFE31542}">
      <dsp:nvSpPr>
        <dsp:cNvPr id="0" name=""/>
        <dsp:cNvSpPr/>
      </dsp:nvSpPr>
      <dsp:spPr>
        <a:xfrm>
          <a:off x="2513692" y="1481336"/>
          <a:ext cx="1882843" cy="1628735"/>
        </a:xfrm>
        <a:prstGeom prst="hexagon">
          <a:avLst>
            <a:gd name="adj" fmla="val 28570"/>
            <a:gd name="vf" fmla="val 115470"/>
          </a:avLst>
        </a:prstGeom>
        <a:solidFill>
          <a:srgbClr val="69A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Ad hoc </a:t>
          </a:r>
          <a:r>
            <a:rPr lang="en-GB" sz="2400" kern="1200" dirty="0" smtClean="0"/>
            <a:t>scientific Panel</a:t>
          </a:r>
          <a:endParaRPr lang="en-GB" sz="2400" kern="1200" dirty="0"/>
        </a:p>
      </dsp:txBody>
      <dsp:txXfrm>
        <a:off x="2825705" y="1751240"/>
        <a:ext cx="1258817" cy="1088927"/>
      </dsp:txXfrm>
    </dsp:sp>
    <dsp:sp modelId="{57B42E7C-662E-45C3-BC91-B5613426BA3F}">
      <dsp:nvSpPr>
        <dsp:cNvPr id="0" name=""/>
        <dsp:cNvSpPr/>
      </dsp:nvSpPr>
      <dsp:spPr>
        <a:xfrm>
          <a:off x="3692714" y="702096"/>
          <a:ext cx="710391" cy="61209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430D-D6FE-409D-AF21-F773893F4196}">
      <dsp:nvSpPr>
        <dsp:cNvPr id="0" name=""/>
        <dsp:cNvSpPr/>
      </dsp:nvSpPr>
      <dsp:spPr>
        <a:xfrm>
          <a:off x="2687129" y="0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2">
                  <a:lumMod val="50000"/>
                </a:schemeClr>
              </a:solidFill>
            </a:rPr>
            <a:t>MS Public Health bodies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42833" y="221214"/>
        <a:ext cx="1031568" cy="892428"/>
      </dsp:txXfrm>
    </dsp:sp>
    <dsp:sp modelId="{C52E7C45-AE29-458B-B8D6-D5009F447A86}">
      <dsp:nvSpPr>
        <dsp:cNvPr id="0" name=""/>
        <dsp:cNvSpPr/>
      </dsp:nvSpPr>
      <dsp:spPr>
        <a:xfrm>
          <a:off x="4500775" y="1856899"/>
          <a:ext cx="710391" cy="61209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73630-0190-40DB-BB95-9AB65623BFDF}">
      <dsp:nvSpPr>
        <dsp:cNvPr id="0" name=""/>
        <dsp:cNvSpPr/>
      </dsp:nvSpPr>
      <dsp:spPr>
        <a:xfrm>
          <a:off x="4102218" y="821025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2">
                  <a:lumMod val="50000"/>
                </a:schemeClr>
              </a:solidFill>
            </a:rPr>
            <a:t>MS Ministry of Health or Justice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357922" y="1042239"/>
        <a:ext cx="1031568" cy="892428"/>
      </dsp:txXfrm>
    </dsp:sp>
    <dsp:sp modelId="{BCF6A4D3-A545-4530-8791-0CB2E292622D}">
      <dsp:nvSpPr>
        <dsp:cNvPr id="0" name=""/>
        <dsp:cNvSpPr/>
      </dsp:nvSpPr>
      <dsp:spPr>
        <a:xfrm>
          <a:off x="3945862" y="3138082"/>
          <a:ext cx="710391" cy="61209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42A92-F271-45A1-B751-75AF300CAD83}">
      <dsp:nvSpPr>
        <dsp:cNvPr id="0" name=""/>
        <dsp:cNvSpPr/>
      </dsp:nvSpPr>
      <dsp:spPr>
        <a:xfrm>
          <a:off x="4102218" y="2435067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2">
                  <a:lumMod val="50000"/>
                </a:schemeClr>
              </a:solidFill>
            </a:rPr>
            <a:t>CSOs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357922" y="2656281"/>
        <a:ext cx="1031568" cy="892428"/>
      </dsp:txXfrm>
    </dsp:sp>
    <dsp:sp modelId="{5BBE830B-E7CF-424B-97FA-2B42AB167679}">
      <dsp:nvSpPr>
        <dsp:cNvPr id="0" name=""/>
        <dsp:cNvSpPr/>
      </dsp:nvSpPr>
      <dsp:spPr>
        <a:xfrm>
          <a:off x="2517196" y="3272165"/>
          <a:ext cx="710391" cy="61209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DB727-C790-4899-8CAB-84E1005B78FB}">
      <dsp:nvSpPr>
        <dsp:cNvPr id="0" name=""/>
        <dsp:cNvSpPr/>
      </dsp:nvSpPr>
      <dsp:spPr>
        <a:xfrm>
          <a:off x="2687129" y="3257011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Intern. agencies: WHO, UNODC</a:t>
          </a:r>
          <a:endParaRPr lang="en-GB" sz="1600" kern="1200" dirty="0"/>
        </a:p>
      </dsp:txBody>
      <dsp:txXfrm>
        <a:off x="2942833" y="3478225"/>
        <a:ext cx="1031568" cy="892428"/>
      </dsp:txXfrm>
    </dsp:sp>
    <dsp:sp modelId="{58A6B693-7939-4336-8C8A-3342CEB1B8BF}">
      <dsp:nvSpPr>
        <dsp:cNvPr id="0" name=""/>
        <dsp:cNvSpPr/>
      </dsp:nvSpPr>
      <dsp:spPr>
        <a:xfrm>
          <a:off x="1674537" y="2128330"/>
          <a:ext cx="710391" cy="61209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4299-DC1C-4356-B3F2-11BF3BDD1877}">
      <dsp:nvSpPr>
        <dsp:cNvPr id="0" name=""/>
        <dsp:cNvSpPr/>
      </dsp:nvSpPr>
      <dsp:spPr>
        <a:xfrm>
          <a:off x="1265471" y="2435985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Joint Action/ EU projects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521175" y="2657199"/>
        <a:ext cx="1031568" cy="892428"/>
      </dsp:txXfrm>
    </dsp:sp>
    <dsp:sp modelId="{7B6847D6-C7DD-4EAC-A9D6-8687BEB2A597}">
      <dsp:nvSpPr>
        <dsp:cNvPr id="0" name=""/>
        <dsp:cNvSpPr/>
      </dsp:nvSpPr>
      <dsp:spPr>
        <a:xfrm>
          <a:off x="1265471" y="819189"/>
          <a:ext cx="1542976" cy="1334856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Health care workers</a:t>
          </a:r>
          <a:endParaRPr lang="en-GB" sz="1600" kern="1200" dirty="0"/>
        </a:p>
      </dsp:txBody>
      <dsp:txXfrm>
        <a:off x="1521175" y="1040403"/>
        <a:ext cx="1031568" cy="892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59257-2185-48D3-A005-3D4727A76D47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4876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F8016-4385-4C4E-B6F8-D494AD81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0238" y="569913"/>
            <a:ext cx="3376612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034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0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44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4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97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2766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4127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43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21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777077" y="9428399"/>
            <a:ext cx="2890456" cy="496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84" rIns="91577" bIns="45784" anchor="t" anchorCtr="0" compatLnSpc="1"/>
          <a:lstStyle/>
          <a:p>
            <a:pPr marL="0" marR="0" lvl="0" indent="0" algn="l" defTabSz="91586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8EF0A2-D387-4590-A126-D5D2E00BA72A}" type="slidenum">
              <a:t>20</a:t>
            </a:fld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68466" y="4714204"/>
            <a:ext cx="5332150" cy="446825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9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8016-4385-4C4E-B6F8-D494AD8111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3462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616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29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0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244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74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935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6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99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5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9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7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81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66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8016-4385-4C4E-B6F8-D494AD8111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4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defRPr sz="2000" baseline="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CBAB6D-1370-48C1-9A60-F13C755B52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4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CBAB6D-1370-48C1-9A60-F13C755B52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040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2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6" cstate="print"/>
          <a:srcRect t="92169"/>
          <a:stretch>
            <a:fillRect/>
          </a:stretch>
        </p:blipFill>
        <p:spPr bwMode="auto">
          <a:xfrm>
            <a:off x="0" y="6320971"/>
            <a:ext cx="9144000" cy="537029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5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.europa.eu/en/publications-data/systematic-review-active-case-finding-communicable-diseases-prison-settings" TargetMode="External"/><Relationship Id="rId4" Type="http://schemas.openxmlformats.org/officeDocument/2006/relationships/hyperlink" Target="https://ecdc.europa.eu/sites/portal/files/documents/Systematic-review-tuberculosis-in-prisons-May2017.pdf" TargetMode="External"/><Relationship Id="rId5" Type="http://schemas.openxmlformats.org/officeDocument/2006/relationships/hyperlink" Target="http://www.emcdda.europa.eu/publications/joint-publications/ecdc/systematic-review-blood-borne-viruses-in-prison_en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hyperlink" Target="https://ecdc.europa.eu/en/publications-data/public-health-guidance-active-case-finding-communicable-diseases-prison-settings" TargetMode="External"/><Relationship Id="rId6" Type="http://schemas.openxmlformats.org/officeDocument/2006/relationships/hyperlink" Target="http://www.emcdda.europa.eu/publications/joint-publications/ecdc/guidance-blood-borne-viruses-in-prison_e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0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2897" y="174626"/>
            <a:ext cx="829820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Opioid substitution treatment in prison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9079" r="7378"/>
          <a:stretch/>
        </p:blipFill>
        <p:spPr bwMode="auto">
          <a:xfrm>
            <a:off x="932968" y="1920785"/>
            <a:ext cx="7878139" cy="39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27138" y="1346201"/>
            <a:ext cx="7963867" cy="4525963"/>
          </a:xfrm>
        </p:spPr>
        <p:txBody>
          <a:bodyPr/>
          <a:lstStyle/>
          <a:p>
            <a:r>
              <a:rPr lang="en-GB" dirty="0" smtClean="0"/>
              <a:t>Delayed OST introduction in prison settings in EU</a:t>
            </a:r>
          </a:p>
          <a:p>
            <a:r>
              <a:rPr lang="en-GB" dirty="0"/>
              <a:t>26 </a:t>
            </a:r>
            <a:r>
              <a:rPr lang="en-GB" dirty="0" smtClean="0"/>
              <a:t>countries provide OST in continuation if treatment started outside</a:t>
            </a:r>
          </a:p>
          <a:p>
            <a:r>
              <a:rPr lang="en-GB" dirty="0" smtClean="0"/>
              <a:t>Some 	do not allow initiation</a:t>
            </a:r>
          </a:p>
          <a:p>
            <a:r>
              <a:rPr lang="en-GB" dirty="0" smtClean="0"/>
              <a:t>Prison OST guidelines 										in 11 countries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96344" y="5872164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EMCDDA </a:t>
            </a:r>
            <a:r>
              <a:rPr lang="en-GB" dirty="0" err="1" smtClean="0"/>
              <a:t>Reitox</a:t>
            </a:r>
            <a:r>
              <a:rPr lang="en-GB" dirty="0" smtClean="0"/>
              <a:t> Focal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2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01" y="384832"/>
            <a:ext cx="8229600" cy="822325"/>
          </a:xfrm>
        </p:spPr>
        <p:txBody>
          <a:bodyPr>
            <a:normAutofit/>
          </a:bodyPr>
          <a:lstStyle/>
          <a:p>
            <a:r>
              <a:rPr lang="en-GB" dirty="0" smtClean="0"/>
              <a:t>HBV vaccination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901" y="1839664"/>
            <a:ext cx="8526463" cy="51625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r>
              <a:rPr lang="en-GB" sz="2800" b="1" dirty="0" smtClean="0">
                <a:latin typeface="Raleway"/>
                <a:ea typeface="Calibri"/>
                <a:cs typeface="Calibri"/>
              </a:rPr>
              <a:t>Offer </a:t>
            </a:r>
            <a:r>
              <a:rPr lang="en-GB" sz="2800" b="1" dirty="0">
                <a:latin typeface="Raleway"/>
                <a:ea typeface="Calibri"/>
                <a:cs typeface="Calibri"/>
              </a:rPr>
              <a:t>HBV vaccination to people in prison with unknown or negative </a:t>
            </a:r>
            <a:r>
              <a:rPr lang="en-GB" sz="2800" b="1" dirty="0" smtClean="0">
                <a:latin typeface="Raleway"/>
                <a:ea typeface="Calibri"/>
                <a:cs typeface="Calibri"/>
              </a:rPr>
              <a:t>serology.</a:t>
            </a:r>
          </a:p>
          <a:p>
            <a:pPr lvl="0">
              <a:lnSpc>
                <a:spcPct val="107000"/>
              </a:lnSpc>
            </a:pPr>
            <a:endParaRPr lang="en-GB" sz="2800" b="1" dirty="0">
              <a:latin typeface="Raleway"/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800" dirty="0">
                <a:latin typeface="Raleway"/>
                <a:ea typeface="Calibri"/>
                <a:cs typeface="Calibri"/>
              </a:rPr>
              <a:t>Evidence shows that using rapid schedules may result in a higher completion rate of the full schedule. </a:t>
            </a:r>
            <a:endParaRPr lang="en-GB" sz="2800" dirty="0">
              <a:latin typeface="Raleway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3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34" y="350033"/>
            <a:ext cx="8229600" cy="822325"/>
          </a:xfrm>
        </p:spPr>
        <p:txBody>
          <a:bodyPr/>
          <a:lstStyle/>
          <a:p>
            <a:r>
              <a:rPr lang="en-GB" dirty="0" smtClean="0"/>
              <a:t>Testing for viral </a:t>
            </a:r>
            <a:r>
              <a:rPr lang="en-GB" dirty="0"/>
              <a:t>hepatitis and </a:t>
            </a:r>
            <a:r>
              <a:rPr lang="en-GB" dirty="0" smtClean="0"/>
              <a:t>HIV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172358"/>
            <a:ext cx="8526463" cy="516255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r>
              <a:rPr lang="en-GB" sz="2800" b="1" dirty="0">
                <a:latin typeface="Raleway"/>
                <a:ea typeface="Calibri"/>
                <a:cs typeface="Times New Roman"/>
              </a:rPr>
              <a:t>Actively offer BBV testing to all people in prison upon admission and throughout the time in prison.</a:t>
            </a:r>
          </a:p>
          <a:p>
            <a:pPr marL="342900" lvl="0" indent="-342900">
              <a:buFont typeface="Wingdings"/>
              <a:buChar char=""/>
              <a:tabLst>
                <a:tab pos="228600" algn="l"/>
              </a:tabLst>
            </a:pPr>
            <a:r>
              <a:rPr lang="en-GB" sz="2800" dirty="0" smtClean="0">
                <a:latin typeface="Raleway"/>
                <a:ea typeface="Calibri"/>
                <a:cs typeface="Times New Roman"/>
              </a:rPr>
              <a:t>Evidence </a:t>
            </a:r>
            <a:r>
              <a:rPr lang="en-GB" sz="2800" dirty="0">
                <a:latin typeface="Raleway"/>
                <a:ea typeface="Calibri"/>
                <a:cs typeface="Times New Roman"/>
              </a:rPr>
              <a:t>shows that pro-active provision of BBV testing leads to a higher uptake; health promotion and peer education have been shown to increase HIV testing uptake</a:t>
            </a:r>
            <a:r>
              <a:rPr lang="en-GB" sz="2800" dirty="0" smtClean="0">
                <a:latin typeface="Raleway"/>
                <a:ea typeface="Calibri"/>
                <a:cs typeface="Times New Roman"/>
              </a:rPr>
              <a:t>.</a:t>
            </a:r>
          </a:p>
          <a:p>
            <a:pPr marL="342900" lvl="0" indent="-342900">
              <a:buFont typeface="Wingdings"/>
              <a:buChar char=""/>
              <a:tabLst>
                <a:tab pos="228600" algn="l"/>
              </a:tabLst>
            </a:pPr>
            <a:endParaRPr lang="en-GB" sz="2800" dirty="0" smtClean="0">
              <a:latin typeface="Raleway"/>
              <a:ea typeface="Calibri"/>
              <a:cs typeface="Times New Roman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2800" dirty="0" smtClean="0">
                <a:latin typeface="Raleway"/>
                <a:ea typeface="Calibri"/>
                <a:cs typeface="Times New Roman"/>
              </a:rPr>
              <a:t>See also detailed guidance 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2800" dirty="0" smtClean="0">
                <a:latin typeface="Raleway"/>
                <a:ea typeface="Calibri"/>
                <a:cs typeface="Times New Roman"/>
              </a:rPr>
              <a:t>published in May 2018:</a:t>
            </a:r>
          </a:p>
          <a:p>
            <a:endParaRPr lang="en-GB" sz="2800" dirty="0">
              <a:latin typeface="Raleway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14703" r="3035"/>
          <a:stretch/>
        </p:blipFill>
        <p:spPr bwMode="auto">
          <a:xfrm>
            <a:off x="4486276" y="4317869"/>
            <a:ext cx="2933804" cy="1819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97" y="3555508"/>
            <a:ext cx="2117516" cy="300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5259" y="5466266"/>
            <a:ext cx="3725863" cy="8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16" y="517034"/>
            <a:ext cx="8229600" cy="822325"/>
          </a:xfrm>
        </p:spPr>
        <p:txBody>
          <a:bodyPr/>
          <a:lstStyle/>
          <a:p>
            <a:r>
              <a:rPr lang="en-GB" dirty="0"/>
              <a:t>Viral hepatitis and HIV </a:t>
            </a:r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171" y="1339359"/>
            <a:ext cx="7513503" cy="516255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r>
              <a:rPr lang="en-GB" sz="2800" b="1" dirty="0">
                <a:latin typeface="Raleway"/>
                <a:ea typeface="Calibri"/>
                <a:cs typeface="Calibri"/>
              </a:rPr>
              <a:t>Offer appropriate treatment to individuals diagnosed with HIV, HBV or HCV infection in prison settings, in </a:t>
            </a:r>
            <a:r>
              <a:rPr lang="en-GB" sz="2800" b="1" dirty="0" smtClean="0">
                <a:latin typeface="Raleway"/>
                <a:ea typeface="Calibri"/>
                <a:cs typeface="Calibri"/>
              </a:rPr>
              <a:t>line with the guidelines applied in the community and </a:t>
            </a:r>
            <a:r>
              <a:rPr lang="en-GB" sz="2800" b="1" dirty="0">
                <a:latin typeface="Raleway"/>
                <a:ea typeface="Calibri"/>
                <a:cs typeface="Calibri"/>
              </a:rPr>
              <a:t>meeting the same provision standards as in the community</a:t>
            </a:r>
            <a:r>
              <a:rPr lang="en-GB" sz="2800" b="1" dirty="0" smtClean="0">
                <a:latin typeface="Raleway"/>
                <a:ea typeface="Calibri"/>
                <a:cs typeface="Calibri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endParaRPr lang="en-GB" sz="2800" b="1" dirty="0">
              <a:latin typeface="Raleway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800" dirty="0">
                <a:latin typeface="Raleway"/>
                <a:ea typeface="Calibri"/>
                <a:cs typeface="Calibri"/>
              </a:rPr>
              <a:t>Evidence shows that treatment of BBV infections is feasible and effective in prison</a:t>
            </a:r>
            <a:r>
              <a:rPr lang="en-GB" sz="2800" dirty="0" smtClean="0">
                <a:latin typeface="Raleway"/>
                <a:ea typeface="Calibri"/>
                <a:cs typeface="Calibri"/>
              </a:rPr>
              <a:t>.</a:t>
            </a:r>
            <a:endParaRPr lang="en-GB" sz="2800" dirty="0">
              <a:latin typeface="Raleway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52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26"/>
    </mc:Choice>
    <mc:Fallback xmlns="">
      <p:transition spd="slow" advTm="906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1932"/>
            <a:ext cx="8229600" cy="822325"/>
          </a:xfrm>
        </p:spPr>
        <p:txBody>
          <a:bodyPr/>
          <a:lstStyle/>
          <a:p>
            <a:r>
              <a:rPr lang="en-GB" dirty="0" smtClean="0"/>
              <a:t>Continuity of care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2860" y="1214438"/>
            <a:ext cx="8018280" cy="45259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r>
              <a:rPr lang="en-GB" sz="2400" b="1" dirty="0">
                <a:latin typeface="Raleway"/>
                <a:ea typeface="Calibri"/>
                <a:cs typeface="Calibri"/>
              </a:rPr>
              <a:t>Actively support and ensure continuity of care between prison and community.</a:t>
            </a:r>
            <a:endParaRPr lang="en-GB" sz="2400" b="1" dirty="0">
              <a:latin typeface="Raleway"/>
              <a:ea typeface="Calibri"/>
              <a:cs typeface="Times New Roman"/>
            </a:endParaRPr>
          </a:p>
          <a:p>
            <a:pPr marL="114300" indent="0">
              <a:lnSpc>
                <a:spcPct val="107000"/>
              </a:lnSpc>
              <a:buNone/>
            </a:pPr>
            <a:r>
              <a:rPr lang="en-GB" sz="2400" dirty="0">
                <a:latin typeface="Raleway"/>
                <a:ea typeface="Calibri"/>
                <a:cs typeface="Calibri"/>
              </a:rPr>
              <a:t> </a:t>
            </a:r>
            <a:endParaRPr lang="en-GB" sz="2400" dirty="0">
              <a:latin typeface="Raleway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>
                <a:latin typeface="Raleway"/>
                <a:ea typeface="Calibri"/>
                <a:cs typeface="Calibri"/>
              </a:rPr>
              <a:t>Evidence shows that release from prison is a key barrier to continuity and adherence to drug and infectious diseases treatment.</a:t>
            </a:r>
            <a:endParaRPr lang="en-GB" sz="2400" dirty="0">
              <a:latin typeface="Raleway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>
                <a:latin typeface="Raleway"/>
                <a:ea typeface="Calibri"/>
                <a:cs typeface="Calibri"/>
              </a:rPr>
              <a:t>Evidence shows that collaboration and partnership between prison and community health-care services promote and facilitate uninterrupted </a:t>
            </a:r>
            <a:r>
              <a:rPr lang="en-GB" sz="2400" dirty="0" smtClean="0">
                <a:latin typeface="Raleway"/>
                <a:ea typeface="Calibri"/>
                <a:cs typeface="Calibri"/>
              </a:rPr>
              <a:t>care.</a:t>
            </a:r>
            <a:endParaRPr lang="en-GB" sz="2400" dirty="0" smtClean="0">
              <a:latin typeface="Raleway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 smtClean="0">
                <a:latin typeface="Raleway"/>
                <a:ea typeface="Calibri"/>
                <a:cs typeface="Calibri"/>
              </a:rPr>
              <a:t>Evidence </a:t>
            </a:r>
            <a:r>
              <a:rPr lang="en-GB" sz="2400" dirty="0">
                <a:latin typeface="Raleway"/>
                <a:ea typeface="Calibri"/>
                <a:cs typeface="Calibri"/>
              </a:rPr>
              <a:t>shows that active referral to external services improves treatment adherence</a:t>
            </a:r>
            <a:r>
              <a:rPr lang="en-GB" sz="2400" dirty="0" smtClean="0">
                <a:latin typeface="Raleway"/>
                <a:ea typeface="Calibri"/>
                <a:cs typeface="Calibri"/>
              </a:rPr>
              <a:t>.</a:t>
            </a:r>
            <a:endParaRPr lang="en-GB" sz="24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130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28726"/>
            <a:ext cx="8018280" cy="45259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Raleway"/>
              </a:rPr>
              <a:t>Prison health is </a:t>
            </a:r>
            <a:r>
              <a:rPr lang="en-GB" dirty="0" smtClean="0">
                <a:latin typeface="Raleway"/>
              </a:rPr>
              <a:t>public health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Raleway"/>
              </a:rPr>
              <a:t>Monitoring essential to support policy and practice decisions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Raleway"/>
              </a:rPr>
              <a:t>Standardised tools to </a:t>
            </a:r>
            <a:r>
              <a:rPr lang="en-GB" dirty="0" smtClean="0">
                <a:latin typeface="Raleway"/>
                <a:cs typeface="Tahoma" pitchFamily="34" charset="0"/>
              </a:rPr>
              <a:t>monitor and report epidemiological situation and health response available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Raleway"/>
              </a:rPr>
              <a:t>Integration with wider </a:t>
            </a:r>
            <a:r>
              <a:rPr lang="en-GB" dirty="0">
                <a:latin typeface="Raleway"/>
              </a:rPr>
              <a:t>national health monitoring beneficial</a:t>
            </a:r>
          </a:p>
          <a:p>
            <a:pPr marL="1943100" lvl="3" indent="-342900">
              <a:buFont typeface="Wingdings" panose="05000000000000000000" pitchFamily="2" charset="2"/>
              <a:buChar char="ü"/>
            </a:pPr>
            <a:endParaRPr lang="en-GB" sz="32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50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4" y="492489"/>
            <a:ext cx="8229600" cy="822325"/>
          </a:xfrm>
        </p:spPr>
        <p:txBody>
          <a:bodyPr>
            <a:normAutofit/>
          </a:bodyPr>
          <a:lstStyle/>
          <a:p>
            <a:r>
              <a:rPr lang="en-GB" dirty="0" smtClean="0"/>
              <a:t>Need for more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65" y="1530806"/>
            <a:ext cx="8526463" cy="466996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/>
              <a:t>Limited published research to confirm evidence-based </a:t>
            </a:r>
            <a:r>
              <a:rPr lang="en-GB" sz="2800" dirty="0" smtClean="0"/>
              <a:t>interventions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/>
              <a:t>Grey literature and unpublished research remain fundamental source, but impose </a:t>
            </a:r>
            <a:r>
              <a:rPr lang="en-GB" sz="2800" dirty="0" smtClean="0"/>
              <a:t>limitations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/>
              <a:t>Research on </a:t>
            </a:r>
            <a:r>
              <a:rPr lang="en-GB" sz="2800" dirty="0" smtClean="0"/>
              <a:t>effective </a:t>
            </a:r>
            <a:r>
              <a:rPr lang="en-GB" sz="2800" dirty="0" smtClean="0"/>
              <a:t>service delivery models </a:t>
            </a:r>
            <a:r>
              <a:rPr lang="en-GB" sz="2800" dirty="0" smtClean="0"/>
              <a:t>lacking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/>
              <a:t>ECDC</a:t>
            </a:r>
            <a:r>
              <a:rPr lang="en-GB" sz="2800" dirty="0" smtClean="0"/>
              <a:t>, EMCDDA and WHO resources available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33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4"/>
    </mc:Choice>
    <mc:Fallback xmlns="">
      <p:transition spd="slow" advTm="528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152968"/>
            <a:ext cx="8641317" cy="8556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250" u="sng" dirty="0">
                <a:hlinkClick r:id="rId3"/>
              </a:rPr>
              <a:t>https://</a:t>
            </a:r>
            <a:r>
              <a:rPr lang="en-GB" sz="1250" u="sng" dirty="0" smtClean="0">
                <a:hlinkClick r:id="rId3"/>
              </a:rPr>
              <a:t>ecdc.europa.eu/en/publications-data/systematic-review-active-case-finding-communicable-diseases-prison-settings</a:t>
            </a:r>
            <a:endParaRPr lang="en-GB" sz="1250" u="sng" dirty="0" smtClean="0"/>
          </a:p>
          <a:p>
            <a:pPr>
              <a:lnSpc>
                <a:spcPct val="100000"/>
              </a:lnSpc>
            </a:pPr>
            <a:r>
              <a:rPr lang="en-GB" sz="1250" u="sng" dirty="0">
                <a:hlinkClick r:id="rId4"/>
              </a:rPr>
              <a:t>https://</a:t>
            </a:r>
            <a:r>
              <a:rPr lang="en-GB" sz="1250" u="sng" dirty="0" smtClean="0">
                <a:hlinkClick r:id="rId4"/>
              </a:rPr>
              <a:t>ecdc.europa.eu/sites/portal/files/documents/Systematic-review-tuberculosis-in-prisons-May2017.pdf</a:t>
            </a:r>
            <a:endParaRPr lang="en-GB" sz="1250" u="sng" dirty="0" smtClean="0"/>
          </a:p>
          <a:p>
            <a:pPr>
              <a:lnSpc>
                <a:spcPct val="100000"/>
              </a:lnSpc>
            </a:pPr>
            <a:r>
              <a:rPr lang="en-GB" sz="1250" u="sng" dirty="0">
                <a:hlinkClick r:id="rId5"/>
              </a:rPr>
              <a:t>http://</a:t>
            </a:r>
            <a:r>
              <a:rPr lang="en-GB" sz="1250" u="sng" dirty="0" smtClean="0">
                <a:hlinkClick r:id="rId5"/>
              </a:rPr>
              <a:t>www.emcdda.europa.eu/publications/joint-publications/ecdc/systematic-review-blood-borne-viruses-in-prison_en</a:t>
            </a:r>
            <a:endParaRPr lang="en-GB" sz="1250" u="sng" dirty="0" smtClean="0"/>
          </a:p>
          <a:p>
            <a:pPr>
              <a:lnSpc>
                <a:spcPct val="100000"/>
              </a:lnSpc>
            </a:pPr>
            <a:endParaRPr lang="en-GB" sz="125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65795" t="10000" r="16364"/>
          <a:stretch/>
        </p:blipFill>
        <p:spPr>
          <a:xfrm>
            <a:off x="3022134" y="1564039"/>
            <a:ext cx="2234957" cy="317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Online resources: </a:t>
            </a:r>
            <a:br>
              <a:rPr lang="en-GB" dirty="0" smtClean="0"/>
            </a:br>
            <a:r>
              <a:rPr lang="en-GB" dirty="0" smtClean="0"/>
              <a:t>systematic review reports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5795" t="10000" r="16250"/>
          <a:stretch/>
        </p:blipFill>
        <p:spPr>
          <a:xfrm>
            <a:off x="323850" y="1562245"/>
            <a:ext cx="2250465" cy="317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hedrich\AppData\Local\Temp\Thumbnai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42" y="1564039"/>
            <a:ext cx="2243884" cy="3170934"/>
          </a:xfrm>
          <a:prstGeom prst="rect">
            <a:avLst/>
          </a:prstGeom>
          <a:noFill/>
          <a:effectLst>
            <a:outerShdw blurRad="381000" dist="254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CBAB6D-1370-48C1-9A60-F13C755B52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737786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Online resources: </a:t>
            </a:r>
            <a:br>
              <a:rPr lang="en-GB" dirty="0" smtClean="0"/>
            </a:br>
            <a:r>
              <a:rPr lang="en-GB" dirty="0" smtClean="0"/>
              <a:t>guidance documents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12660" r="32205" b="1325"/>
          <a:stretch/>
        </p:blipFill>
        <p:spPr bwMode="auto">
          <a:xfrm>
            <a:off x="1377108" y="1780569"/>
            <a:ext cx="2544896" cy="3619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9552" r="31390" b="6810"/>
          <a:stretch/>
        </p:blipFill>
        <p:spPr bwMode="auto">
          <a:xfrm>
            <a:off x="5056742" y="1780569"/>
            <a:ext cx="2588964" cy="365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1" y="5563518"/>
            <a:ext cx="847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ecdc.europa.eu/en/publications-data/public-health-guidance-active-case-finding-communicable-diseases-prison-settings</a:t>
            </a:r>
            <a:endParaRPr lang="en-GB" sz="1400" dirty="0" smtClean="0"/>
          </a:p>
          <a:p>
            <a:r>
              <a:rPr lang="en-GB" sz="1400" dirty="0">
                <a:hlinkClick r:id="rId6"/>
              </a:rPr>
              <a:t>http://</a:t>
            </a:r>
            <a:r>
              <a:rPr lang="en-GB" sz="1400" dirty="0" smtClean="0">
                <a:hlinkClick r:id="rId6"/>
              </a:rPr>
              <a:t>www.emcdda.europa.eu/publications/joint-publications/ecdc/guidance-blood-borne-viruses-in-prison_en</a:t>
            </a:r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71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222223"/>
            <a:ext cx="5367365" cy="822325"/>
          </a:xfrm>
        </p:spPr>
        <p:txBody>
          <a:bodyPr>
            <a:normAutofit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58" y="1044548"/>
            <a:ext cx="5513421" cy="12922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ECDC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Lara Tavoschi		Netta Beer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Andrew </a:t>
            </a:r>
            <a:r>
              <a:rPr lang="en-GB" sz="1600" dirty="0"/>
              <a:t>Amato		Erika Duffell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Marieke van der </a:t>
            </a:r>
            <a:r>
              <a:rPr lang="en-GB" sz="1600" dirty="0"/>
              <a:t>Werf	Anastasia Pharris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Helena de Carvalho Gomes	Gianfranco Spiteri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85379" y="1034509"/>
            <a:ext cx="239769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180975" indent="-180975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355600" indent="-174625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defRPr sz="20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kern="0" dirty="0" smtClean="0"/>
              <a:t>EMCDDA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Raleway"/>
              </a:rPr>
              <a:t>Dagmar </a:t>
            </a:r>
            <a:r>
              <a:rPr lang="en-GB" sz="1600" dirty="0" err="1">
                <a:latin typeface="Raleway"/>
              </a:rPr>
              <a:t>Hedrich</a:t>
            </a:r>
            <a:r>
              <a:rPr lang="en-GB" sz="1600" dirty="0">
                <a:latin typeface="Raleway"/>
              </a:rPr>
              <a:t> </a:t>
            </a:r>
            <a:endParaRPr lang="en-GB" sz="1600" dirty="0" smtClean="0">
              <a:latin typeface="Raleway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Raleway"/>
              </a:rPr>
              <a:t>Linda Montanari </a:t>
            </a:r>
            <a:endParaRPr lang="en-GB" sz="1600" dirty="0" smtClean="0">
              <a:latin typeface="Raleway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latin typeface="Raleway"/>
              </a:rPr>
              <a:t>Marica </a:t>
            </a:r>
            <a:r>
              <a:rPr lang="en-GB" sz="1600" dirty="0">
                <a:latin typeface="Raleway"/>
              </a:rPr>
              <a:t>Ferri</a:t>
            </a:r>
            <a:endParaRPr lang="en-GB" sz="1600" b="1" kern="0" dirty="0" smtClean="0">
              <a:latin typeface="Ralewa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48" y="2627942"/>
            <a:ext cx="829565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PROJECT CONSORTIUM </a:t>
            </a:r>
          </a:p>
          <a:p>
            <a:r>
              <a:rPr lang="en-GB" sz="1600" dirty="0" smtClean="0"/>
              <a:t>Pallas </a:t>
            </a:r>
            <a:r>
              <a:rPr lang="en-GB" sz="1600" dirty="0"/>
              <a:t>Health Research and </a:t>
            </a:r>
            <a:r>
              <a:rPr lang="en-GB" sz="1600" dirty="0" smtClean="0"/>
              <a:t>Consultancy: Anouk </a:t>
            </a:r>
            <a:r>
              <a:rPr lang="en-GB" sz="1600" dirty="0"/>
              <a:t>Oordt, Marije Vonk-Noordegraaf and Hilde Vroling</a:t>
            </a:r>
            <a:endParaRPr lang="en-GB" sz="1600" dirty="0" smtClean="0"/>
          </a:p>
          <a:p>
            <a:r>
              <a:rPr lang="en-GB" sz="1600" dirty="0" smtClean="0"/>
              <a:t>Health </a:t>
            </a:r>
            <a:r>
              <a:rPr lang="en-GB" sz="1600" dirty="0"/>
              <a:t>Without </a:t>
            </a:r>
            <a:r>
              <a:rPr lang="en-GB" sz="1600" dirty="0" smtClean="0"/>
              <a:t>Barriers: </a:t>
            </a:r>
            <a:r>
              <a:rPr lang="en-GB" sz="1600" dirty="0"/>
              <a:t>Letizia Bartocci and Roberto Monarca </a:t>
            </a:r>
            <a:endParaRPr lang="en-GB" sz="1600" dirty="0" smtClean="0"/>
          </a:p>
          <a:p>
            <a:r>
              <a:rPr lang="en-GB" sz="1600" dirty="0" err="1" smtClean="0"/>
              <a:t>Università</a:t>
            </a:r>
            <a:r>
              <a:rPr lang="en-GB" sz="1600" dirty="0" smtClean="0"/>
              <a:t> </a:t>
            </a:r>
            <a:r>
              <a:rPr lang="en-GB" sz="1600" dirty="0" err="1"/>
              <a:t>degli</a:t>
            </a:r>
            <a:r>
              <a:rPr lang="en-GB" sz="1600" dirty="0"/>
              <a:t> </a:t>
            </a:r>
            <a:r>
              <a:rPr lang="en-GB" sz="1600" dirty="0" err="1"/>
              <a:t>Studi</a:t>
            </a:r>
            <a:r>
              <a:rPr lang="en-GB" sz="1600" dirty="0"/>
              <a:t> di </a:t>
            </a:r>
            <a:r>
              <a:rPr lang="en-GB" sz="1600" dirty="0" smtClean="0"/>
              <a:t>Sassari: Sergio </a:t>
            </a:r>
            <a:r>
              <a:rPr lang="en-GB" sz="1600" dirty="0"/>
              <a:t>Babudieri and Giordano </a:t>
            </a:r>
            <a:r>
              <a:rPr lang="en-GB" sz="1600" dirty="0" smtClean="0"/>
              <a:t>Madeddu</a:t>
            </a:r>
          </a:p>
          <a:p>
            <a:r>
              <a:rPr lang="en-GB" sz="1600" dirty="0" smtClean="0"/>
              <a:t>Field researchers: </a:t>
            </a:r>
            <a:r>
              <a:rPr lang="en-GB" sz="1600" dirty="0"/>
              <a:t>Sofia Victoria </a:t>
            </a:r>
            <a:r>
              <a:rPr lang="en-GB" sz="1600" dirty="0" err="1"/>
              <a:t>Casado</a:t>
            </a:r>
            <a:r>
              <a:rPr lang="en-GB" sz="1600" dirty="0"/>
              <a:t> </a:t>
            </a:r>
            <a:r>
              <a:rPr lang="en-GB" sz="1600" dirty="0" err="1" smtClean="0"/>
              <a:t>Hoces</a:t>
            </a:r>
            <a:r>
              <a:rPr lang="en-GB" sz="1600" dirty="0" smtClean="0"/>
              <a:t>, Ruth </a:t>
            </a:r>
            <a:r>
              <a:rPr lang="en-GB" sz="1600" dirty="0" err="1"/>
              <a:t>Gray</a:t>
            </a:r>
            <a:r>
              <a:rPr lang="en-GB" sz="1600" dirty="0"/>
              <a:t>, Deborah </a:t>
            </a:r>
            <a:r>
              <a:rPr lang="en-GB" sz="1600" dirty="0" err="1"/>
              <a:t>Iwanikow</a:t>
            </a:r>
            <a:r>
              <a:rPr lang="en-GB" sz="1600" dirty="0"/>
              <a:t>, Leon </a:t>
            </a:r>
            <a:r>
              <a:rPr lang="en-GB" sz="1600" dirty="0" err="1" smtClean="0"/>
              <a:t>Weichert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848" y="4271469"/>
            <a:ext cx="829565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EXPERT PANEL</a:t>
            </a:r>
          </a:p>
          <a:p>
            <a:r>
              <a:rPr lang="en-GB" sz="1600" dirty="0" smtClean="0"/>
              <a:t>Chair: Éamonn </a:t>
            </a:r>
            <a:r>
              <a:rPr lang="en-GB" sz="1600" dirty="0"/>
              <a:t>O’Moore (UK</a:t>
            </a:r>
            <a:r>
              <a:rPr lang="en-GB" sz="1600" dirty="0" smtClean="0"/>
              <a:t>)</a:t>
            </a:r>
          </a:p>
          <a:p>
            <a:r>
              <a:rPr lang="en-GB" sz="1600" dirty="0" smtClean="0"/>
              <a:t>Members: Barbara </a:t>
            </a:r>
            <a:r>
              <a:rPr lang="en-GB" sz="1600" dirty="0" err="1"/>
              <a:t>Janíková</a:t>
            </a:r>
            <a:r>
              <a:rPr lang="en-GB" sz="1600" dirty="0"/>
              <a:t> </a:t>
            </a:r>
            <a:r>
              <a:rPr lang="en-GB" sz="1600" dirty="0" smtClean="0"/>
              <a:t>and Viktor Mravcik (Czech </a:t>
            </a:r>
            <a:r>
              <a:rPr lang="en-GB" sz="1600" dirty="0"/>
              <a:t>Republic), Kristel Kivimets (Estonia), Fadi </a:t>
            </a:r>
            <a:r>
              <a:rPr lang="en-GB" sz="1600" dirty="0" smtClean="0"/>
              <a:t>Meroueh and Laurent </a:t>
            </a:r>
            <a:r>
              <a:rPr lang="en-GB" sz="1600" dirty="0"/>
              <a:t>Michel </a:t>
            </a:r>
            <a:r>
              <a:rPr lang="en-GB" sz="1600" dirty="0" smtClean="0"/>
              <a:t>(</a:t>
            </a:r>
            <a:r>
              <a:rPr lang="en-GB" sz="1600" dirty="0"/>
              <a:t>France), Heino </a:t>
            </a:r>
            <a:r>
              <a:rPr lang="en-GB" sz="1600" dirty="0" smtClean="0"/>
              <a:t>Stöver, </a:t>
            </a:r>
            <a:r>
              <a:rPr lang="en-GB" sz="1600" dirty="0"/>
              <a:t>Peter Wiessner </a:t>
            </a:r>
            <a:r>
              <a:rPr lang="en-GB" sz="1600" dirty="0" smtClean="0"/>
              <a:t>and Ruth </a:t>
            </a:r>
            <a:r>
              <a:rPr lang="en-GB" sz="1600" dirty="0"/>
              <a:t>Zimmerman (Germany), Roberto </a:t>
            </a:r>
            <a:r>
              <a:rPr lang="en-GB" sz="1600" dirty="0" err="1"/>
              <a:t>Ranieri</a:t>
            </a:r>
            <a:r>
              <a:rPr lang="en-GB" sz="1600" dirty="0"/>
              <a:t> (Italy), </a:t>
            </a:r>
            <a:r>
              <a:rPr lang="en-GB" sz="1600" dirty="0" smtClean="0"/>
              <a:t>Erica Cardoso, </a:t>
            </a:r>
            <a:r>
              <a:rPr lang="nl-NL" sz="1600" dirty="0" smtClean="0"/>
              <a:t>Rui Morgado (Portugal), </a:t>
            </a:r>
            <a:r>
              <a:rPr lang="en-GB" sz="1600" dirty="0" smtClean="0"/>
              <a:t>Lucia </a:t>
            </a:r>
            <a:r>
              <a:rPr lang="en-GB" sz="1600" dirty="0"/>
              <a:t>Mihailescu (Romania), Jose-Manuel </a:t>
            </a:r>
            <a:r>
              <a:rPr lang="en-GB" sz="1600" dirty="0" err="1"/>
              <a:t>Royo</a:t>
            </a:r>
            <a:r>
              <a:rPr lang="en-GB" sz="1600" dirty="0"/>
              <a:t> (Spain), Stefan </a:t>
            </a:r>
            <a:r>
              <a:rPr lang="en-GB" sz="1600" dirty="0" smtClean="0"/>
              <a:t>Enggist and Hans Wolff </a:t>
            </a:r>
            <a:r>
              <a:rPr lang="en-GB" sz="1600" dirty="0"/>
              <a:t>(Switzerland), </a:t>
            </a:r>
            <a:r>
              <a:rPr lang="nl-NL" sz="1600" dirty="0"/>
              <a:t>Sharon Hutchinson (UK</a:t>
            </a:r>
            <a:r>
              <a:rPr lang="nl-NL" sz="1600" dirty="0" smtClean="0"/>
              <a:t>), </a:t>
            </a:r>
            <a:r>
              <a:rPr lang="en-GB" sz="1600" dirty="0" smtClean="0"/>
              <a:t>Alison </a:t>
            </a:r>
            <a:r>
              <a:rPr lang="en-GB" sz="1600" dirty="0"/>
              <a:t>Hannah (Penal Reform International), Jan Malinowski (Council of Europe), </a:t>
            </a:r>
            <a:r>
              <a:rPr lang="en-GB" sz="1600" dirty="0" smtClean="0"/>
              <a:t>Heino Stover (HA-REACT), Lars </a:t>
            </a:r>
            <a:r>
              <a:rPr lang="en-GB" sz="1600" dirty="0" err="1"/>
              <a:t>Møller</a:t>
            </a:r>
            <a:r>
              <a:rPr lang="en-GB" sz="1600" dirty="0"/>
              <a:t> (WHO), </a:t>
            </a:r>
            <a:r>
              <a:rPr lang="en-GB" sz="1600" dirty="0" smtClean="0"/>
              <a:t>Ehab Salah </a:t>
            </a:r>
            <a:r>
              <a:rPr lang="en-GB" sz="1600" dirty="0"/>
              <a:t>(United Nations on Drugs and Crime</a:t>
            </a:r>
            <a:r>
              <a:rPr lang="en-GB" sz="1600" dirty="0" smtClean="0"/>
              <a:t>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997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"/>
    </mc:Choice>
    <mc:Fallback xmlns="">
      <p:transition spd="slow" advTm="46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37072"/>
            <a:ext cx="82800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3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European Centre for Disease Prevention and </a:t>
            </a:r>
            <a:r>
              <a:rPr lang="en-GB" sz="31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Control &amp; European Monitoring Centre for Drugs and Drug Addiction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Public </a:t>
            </a:r>
            <a:r>
              <a:rPr lang="en-GB" dirty="0">
                <a:latin typeface="Calibri" panose="020F0502020204030204" pitchFamily="34" charset="0"/>
              </a:rPr>
              <a:t>health guidance on prevention and control of communicable diseases in prison settings</a:t>
            </a:r>
            <a:r>
              <a:rPr lang="en-GB" sz="3200" u="sng" dirty="0">
                <a:latin typeface="Calibri" panose="020F0502020204030204" pitchFamily="34" charset="0"/>
              </a:rPr>
              <a:t/>
            </a:r>
            <a:br>
              <a:rPr lang="en-GB" sz="3200" u="sng" dirty="0"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432000" y="5441323"/>
            <a:ext cx="8280000" cy="969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Dagmar Hedrich, Public Health Unit, EMCDDA </a:t>
            </a:r>
            <a:r>
              <a:rPr lang="mr-IN" sz="1800" dirty="0" smtClean="0"/>
              <a:t>–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r>
              <a:rPr lang="en-GB" sz="1800" dirty="0" smtClean="0"/>
              <a:t>Harm </a:t>
            </a:r>
            <a:r>
              <a:rPr lang="en-GB" sz="1800" dirty="0" smtClean="0"/>
              <a:t>reduction for people who inject drugs in Europe: findings from the European Joint Action HA-REACT  - AIDS2018 Satellite Symposium - 23 July 2018, Amsterdam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173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8"/>
    </mc:Choice>
    <mc:Fallback xmlns="">
      <p:transition spd="slow" advTm="261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739852" y="2793720"/>
            <a:ext cx="7772400" cy="2692679"/>
          </a:xfrm>
        </p:spPr>
        <p:txBody>
          <a:bodyPr lIns="91440" tIns="45720" rIns="91440" bIns="45720">
            <a:normAutofit fontScale="90000"/>
          </a:bodyPr>
          <a:lstStyle/>
          <a:p>
            <a:pPr lvl="0" algn="ctr"/>
            <a:r>
              <a:rPr lang="en-GB" sz="4000" dirty="0"/>
              <a:t/>
            </a:r>
            <a:br>
              <a:rPr lang="en-GB" sz="4000" dirty="0"/>
            </a:br>
            <a:r>
              <a:rPr lang="en-GB" dirty="0" err="1" smtClean="0"/>
              <a:t>www.ecdc.europa.eu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www.emcdda.europa.eu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Thank </a:t>
            </a:r>
            <a:r>
              <a:rPr lang="en-GB" sz="4000" dirty="0"/>
              <a:t>you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50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4"/>
    </mc:Choice>
    <mc:Fallback xmlns="">
      <p:transition spd="slow" advTm="384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01783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Prevention of Hep &amp; HIV in prison settings – findings from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8" y="1198744"/>
            <a:ext cx="8526463" cy="7470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on </a:t>
            </a:r>
            <a:r>
              <a:rPr lang="en-GB" sz="1800" dirty="0" smtClean="0"/>
              <a:t>Hep/HIV </a:t>
            </a:r>
            <a:r>
              <a:rPr lang="en-GB" sz="1800" dirty="0"/>
              <a:t>prevention in prison settings is limited and restricted to some of the existing preventive measures</a:t>
            </a:r>
            <a:r>
              <a:rPr lang="en-GB" sz="1800" dirty="0" smtClean="0"/>
              <a:t>.</a:t>
            </a:r>
            <a:endParaRPr lang="en-CA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57702"/>
              </p:ext>
            </p:extLst>
          </p:nvPr>
        </p:nvGraphicFramePr>
        <p:xfrm>
          <a:off x="323850" y="1945757"/>
          <a:ext cx="8526461" cy="3969539"/>
        </p:xfrm>
        <a:graphic>
          <a:graphicData uri="http://schemas.openxmlformats.org/drawingml/2006/table">
            <a:tbl>
              <a:tblPr firstRow="1" firstCol="1" bandRow="1"/>
              <a:tblGrid>
                <a:gridCol w="1155090"/>
                <a:gridCol w="1434380"/>
                <a:gridCol w="1063256"/>
                <a:gridCol w="2286000"/>
                <a:gridCol w="1665150"/>
                <a:gridCol w="922585"/>
              </a:tblGrid>
              <a:tr h="30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Sero­conversion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behaviour change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Other outcomes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900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Condom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distribution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study; 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Cross-sectional [Dolan, 2004], sample size (606)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52%, 28% reported always using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condom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for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anal and oral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intercourse, respectively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Use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condom machine: 28%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Use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condoms for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sex: 40%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Very low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afe tattooing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program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(1)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conference abstract [</a:t>
                      </a:r>
                      <a:r>
                        <a:rPr lang="en-GB" sz="12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Humet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2012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],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sample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size [90]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68% of those who requested, performed safe tattooing (69.5% had previously been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tattooed)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66% requested safe tattoos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Group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behaviour/skills-building 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RCT [Lehman,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2015; St Lawrence, 1997], sample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size [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1257; 90]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Greater improvement in intervention group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for some indicators, e.g.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HIV knowledge confidence, avoiding risky sex, avoiding risky drug use,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292644" y="2998838"/>
            <a:ext cx="1553497" cy="3932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92644" y="3501840"/>
            <a:ext cx="1553497" cy="3932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16477" y="4999702"/>
            <a:ext cx="2138517" cy="70300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58"/>
    </mc:Choice>
    <mc:Fallback xmlns="">
      <p:transition spd="slow" advTm="3575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96" y="55744"/>
            <a:ext cx="8018280" cy="1143000"/>
          </a:xfrm>
        </p:spPr>
        <p:txBody>
          <a:bodyPr>
            <a:normAutofit/>
          </a:bodyPr>
          <a:lstStyle/>
          <a:p>
            <a:r>
              <a:rPr lang="en-GB" sz="3400" dirty="0" smtClean="0"/>
              <a:t>Prevention of Hep &amp; HIV among PWID in prison settings </a:t>
            </a:r>
            <a:r>
              <a:rPr lang="en-GB" sz="3400" dirty="0"/>
              <a:t>– findings from </a:t>
            </a:r>
            <a:r>
              <a:rPr lang="en-GB" sz="3400" dirty="0" smtClean="0"/>
              <a:t>research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8" y="1198744"/>
            <a:ext cx="8526463" cy="7470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on </a:t>
            </a:r>
            <a:r>
              <a:rPr lang="en-GB" sz="1800" dirty="0" smtClean="0"/>
              <a:t>Hep/HIV </a:t>
            </a:r>
            <a:r>
              <a:rPr lang="en-GB" sz="1800" dirty="0"/>
              <a:t>prevention </a:t>
            </a:r>
            <a:r>
              <a:rPr lang="en-GB" sz="1800" dirty="0" smtClean="0"/>
              <a:t>targeting PWID in </a:t>
            </a:r>
            <a:r>
              <a:rPr lang="en-GB" sz="1800" dirty="0"/>
              <a:t>prison settings is </a:t>
            </a:r>
            <a:r>
              <a:rPr lang="en-GB" sz="1800" dirty="0" smtClean="0"/>
              <a:t>limited</a:t>
            </a:r>
            <a:endParaRPr lang="en-CA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88100"/>
              </p:ext>
            </p:extLst>
          </p:nvPr>
        </p:nvGraphicFramePr>
        <p:xfrm>
          <a:off x="323848" y="2179301"/>
          <a:ext cx="8426745" cy="3610733"/>
        </p:xfrm>
        <a:graphic>
          <a:graphicData uri="http://schemas.openxmlformats.org/drawingml/2006/table">
            <a:tbl>
              <a:tblPr firstRow="1" firstCol="1" bandRow="1"/>
              <a:tblGrid>
                <a:gridCol w="1155090"/>
                <a:gridCol w="1434380"/>
                <a:gridCol w="2934587"/>
                <a:gridCol w="1967023"/>
                <a:gridCol w="935665"/>
              </a:tblGrid>
              <a:tr h="30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Sero­conversion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Other outcomes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717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Needle and syringe programmes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(3)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N=3 study; 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 longitudinal studies [Stark, 2006; Heinemann, 2001; Arroyo, 2015];</a:t>
                      </a:r>
                      <a:r>
                        <a:rPr lang="de-DE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sample size (174; 231; NR)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*HCV: 4 out of 22 HCV (IR 18/100 person-years);</a:t>
                      </a:r>
                    </a:p>
                    <a:p>
                      <a:r>
                        <a:rPr lang="en-GB" sz="1200" dirty="0" smtClean="0"/>
                        <a:t>*No seroconversions were observed during the intervention period</a:t>
                      </a:r>
                    </a:p>
                    <a:p>
                      <a:r>
                        <a:rPr lang="en-GB" sz="1200" dirty="0" smtClean="0"/>
                        <a:t>*Between 1998 and 2014 the prevalence of HCV and HIV infection in Spanish prison system decreased from 48.6% to 20% and from 12% to 5.8%, respectively. Temporal association,</a:t>
                      </a:r>
                      <a:r>
                        <a:rPr lang="en-GB" sz="1200" baseline="0" dirty="0" smtClean="0"/>
                        <a:t> causality not assessed.</a:t>
                      </a:r>
                      <a:endParaRPr lang="en-GB" sz="1200" dirty="0"/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adverse events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All very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Opioid substitution treatment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study;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 RCTs [Dolan, 2003; Dolan, 2005], sample size [both studies 191 OST, 191 control]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*4-month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follow up: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HIV: 0 at baseline and follow-up; HCV: 4 out of 32 OST and 4 out of 35 control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*4.2-year follow up: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HIV: IR 0.276/ 100 person-years, 95% CI 0.033-0.996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HCV: IR 21.3/100 person-years, 95% CI 15.6-29.2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adverse events reported</a:t>
                      </a:r>
                    </a:p>
                    <a:p>
                      <a:endParaRPr lang="en-GB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risk of HCV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seroconversion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periods of imprisonment of &lt;2 months (p≤0.001), OST periods of &lt;5 months (p=0.01)</a:t>
                      </a:r>
                      <a:endParaRPr lang="en-GB" dirty="0"/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All very low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860026" y="2566219"/>
            <a:ext cx="1641987" cy="4817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81586" y="4314825"/>
            <a:ext cx="1895730" cy="2857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0026" y="4720542"/>
            <a:ext cx="1917290" cy="8123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45"/>
    </mc:Choice>
    <mc:Fallback xmlns="">
      <p:transition spd="slow" advTm="13844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58013"/>
              </p:ext>
            </p:extLst>
          </p:nvPr>
        </p:nvGraphicFramePr>
        <p:xfrm>
          <a:off x="323850" y="1668779"/>
          <a:ext cx="8362950" cy="5063552"/>
        </p:xfrm>
        <a:graphic>
          <a:graphicData uri="http://schemas.openxmlformats.org/drawingml/2006/table">
            <a:tbl>
              <a:tblPr firstRow="1" firstCol="1" bandRow="1"/>
              <a:tblGrid>
                <a:gridCol w="1152314"/>
                <a:gridCol w="2695786"/>
                <a:gridCol w="1725930"/>
                <a:gridCol w="1805940"/>
                <a:gridCol w="982980"/>
              </a:tblGrid>
              <a:tr h="29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Acceptance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Uptake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48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Standard schedule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[0, 1, 6 months]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cross-sectional [Devine, 2007], sample size [391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];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unpublished research report [Gabbuti 2014], sample size [1408-2376]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(1)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83%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12.9% (2009)-24.3% (2014)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1: 43%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2: 48%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3: 19%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3: 76.1% (35/46) in 2009 – 51.7% (185/358) in 2014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Very low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Very rapid schedule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Standard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schedule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[Christensen, 2004], follow-up [NR], sample size [72]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(1)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Very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rapid vs Standard (Dose 3):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63% vs 20%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Difference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 uptake was significant (p=0.017)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Very low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Very rapid schedule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[0, 7, 21 days; booster 12 months]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N=3 studies;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longitudinal (HBV vaccine) [Christensen, 2004], follow-up [NR], sample size [566]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 cross-sectional (one with HAV/HBV combined vaccine) [Gilbert 2004; </a:t>
                      </a:r>
                      <a:r>
                        <a:rPr lang="en-GB" sz="12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Costumbrado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2012], sample size [1363; 4719]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(2)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100%; NR (HBV)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34% (HAV/HBV offered to MSM only)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HBV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1: 100%; NR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3: 81%; 29%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Booster: 42%; 6%-24%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HAV/HBV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</a:t>
                      </a:r>
                      <a:r>
                        <a:rPr lang="es-ES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1: NR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</a:t>
                      </a:r>
                      <a:r>
                        <a:rPr lang="es-ES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2: 77%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Dose 3: 58%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Booster: 11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Low/very 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HBV vaccination in prison settings – findings from research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" y="1020952"/>
            <a:ext cx="8820152" cy="7470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on </a:t>
            </a:r>
            <a:r>
              <a:rPr lang="en-GB" sz="1800" dirty="0" smtClean="0"/>
              <a:t>effectiveness </a:t>
            </a:r>
            <a:r>
              <a:rPr lang="en-GB" sz="1800" dirty="0"/>
              <a:t>of HBV vaccination strategies in prison settings </a:t>
            </a:r>
            <a:r>
              <a:rPr lang="en-GB" sz="1800" dirty="0" smtClean="0"/>
              <a:t>is limited</a:t>
            </a:r>
            <a:endParaRPr lang="en-CA" sz="18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323850" y="3623310"/>
            <a:ext cx="7334250" cy="101727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60326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HCV treatment in prison settings – findings from research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20733"/>
              </p:ext>
            </p:extLst>
          </p:nvPr>
        </p:nvGraphicFramePr>
        <p:xfrm>
          <a:off x="315674" y="1786268"/>
          <a:ext cx="8534637" cy="4889370"/>
        </p:xfrm>
        <a:graphic>
          <a:graphicData uri="http://schemas.openxmlformats.org/drawingml/2006/table">
            <a:tbl>
              <a:tblPr firstRow="1" firstCol="1" bandRow="1"/>
              <a:tblGrid>
                <a:gridCol w="1463989"/>
                <a:gridCol w="2852829"/>
                <a:gridCol w="1828800"/>
                <a:gridCol w="1570315"/>
                <a:gridCol w="818704"/>
              </a:tblGrid>
              <a:tr h="50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SVR</a:t>
                      </a:r>
                      <a:endParaRPr lang="en-GB" sz="1200" b="1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Treatment </a:t>
                      </a:r>
                      <a:r>
                        <a:rPr lang="en-GB" sz="1200" b="1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completion</a:t>
                      </a:r>
                      <a:endParaRPr lang="en-GB" sz="1200" b="1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52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Comparison community-based vs. prison-based treatment (IFN-based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regimen)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(1)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matched cohort [Aspinall, 2016]; sample size [1428]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comparative [Rice, 2012], sample size [553]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 People in prison: 42.9%-73.6%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 Community: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38.0%-62.9%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No significant difference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People in prison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: 75.0%-73.5%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 Community: 86.6%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significant difference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Moderate;  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Provision of second generation DAAs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(7)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N=7 studies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conference abstracts [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Touzón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-López, 2016; Jiménez-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Galán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2016;  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Mínguez-Gallego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2016; 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Fernàndez-Gonzàlez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2016; 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Pontali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2017]; 2 unpublished reports [Michel, 2017, Meroueh, 2017], sample size [207; 50; 40; 83; 142; 23; 141]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85.0%-94.7%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90.0%-95.5%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Comparison DOT vs. SAT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(IFN-based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regimen)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[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Saiz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de la Hoya, 2014], sample size [244]; 1 conference abstract [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Saiz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de la Hoya, 2010], sample size [244]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Overall: 63.5%, 62.2%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DOT: 60.6%, 58.5%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SAT: 65.9%, 65.9%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significant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Overall: 83.0%, 79.8%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48" y="1039255"/>
            <a:ext cx="8526463" cy="7470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on </a:t>
            </a:r>
            <a:r>
              <a:rPr lang="en-GB" sz="1800" dirty="0" smtClean="0"/>
              <a:t>HCV treatment in </a:t>
            </a:r>
            <a:r>
              <a:rPr lang="en-GB" sz="1800" dirty="0"/>
              <a:t>prison settings is </a:t>
            </a:r>
            <a:r>
              <a:rPr lang="en-GB" sz="1800" dirty="0" smtClean="0"/>
              <a:t>largely limited to IFN-based regimens</a:t>
            </a:r>
            <a:endParaRPr lang="en-CA" sz="180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4581831" y="2399071"/>
            <a:ext cx="3431459" cy="14945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81831" y="3911478"/>
            <a:ext cx="3156156" cy="3194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59974" y="4109884"/>
            <a:ext cx="1602658" cy="24580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69226" y="4788310"/>
            <a:ext cx="1115961" cy="20647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5238" y="5584723"/>
            <a:ext cx="1705898" cy="110881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9"/>
    </mc:Choice>
    <mc:Fallback xmlns="">
      <p:transition spd="slow" advTm="11092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31764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HIV treatment in prison settings – findings from research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829" y="1494972"/>
          <a:ext cx="8516482" cy="5179567"/>
        </p:xfrm>
        <a:graphic>
          <a:graphicData uri="http://schemas.openxmlformats.org/drawingml/2006/table">
            <a:tbl>
              <a:tblPr firstRow="1" firstCol="1" bandRow="1"/>
              <a:tblGrid>
                <a:gridCol w="1445834"/>
                <a:gridCol w="3169709"/>
                <a:gridCol w="1494972"/>
                <a:gridCol w="1587263"/>
                <a:gridCol w="818704"/>
              </a:tblGrid>
              <a:tr h="50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Adherence</a:t>
                      </a:r>
                      <a:endParaRPr lang="en-GB" sz="1200" b="1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</a:t>
                      </a:r>
                      <a:r>
                        <a:rPr lang="en-GB" sz="1200" b="1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Viral suppression</a:t>
                      </a:r>
                      <a:endParaRPr lang="en-GB" sz="1200" b="1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72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Usual care -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Combination of DOT and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(2)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N=7 studies;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 longitudinal [Kirkland,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2002;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Meyer,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2014;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Springer,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2004],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[24 weeks; until release; until release], sample size [108; 882; 1099];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cross-sectional [Soto Blanco,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2005;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Altice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2001;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Mostashari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1998],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sample size [177; 205; 102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]; 1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conference abstract [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Manzano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2010],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sample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size[170]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62%-94%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23%-62%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Significant decrease in viral load in n=2 studies, decrease (significance NR) in n=1 study, from baseline to follow-up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very 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Telemedicine with HIV specialist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N=1 study;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comparative [Young, 2014], sample size [1201], follow-up [18 months]</a:t>
                      </a: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 increase in likelihood of viral suppression in telemedicine group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 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Clinical pharmacist-lead treatment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N=1 study;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longitudinal [Bingham, 2012], follow-up [NR], sample size [135]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73%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Increased from 32% to 66% following intervention (significance NR)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 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Comparison DOT vs. SAT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(IFN-based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regimen)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longitudinal [</a:t>
                      </a:r>
                      <a:r>
                        <a:rPr lang="en-GB" sz="1200" dirty="0" err="1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Wohl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2003], follow-up [3-4 months], sample size [31]; 1 RCT [White, 2015], follow-up [48 weeks], sample size [43]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significant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difference [measured by e-monitoring, pill-count or self-reported]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significant difference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Very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48" y="1039255"/>
            <a:ext cx="8526463" cy="4702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on </a:t>
            </a:r>
            <a:r>
              <a:rPr lang="en-GB" sz="1800" dirty="0" smtClean="0"/>
              <a:t>HIV treatment in </a:t>
            </a:r>
            <a:r>
              <a:rPr lang="en-GB" sz="1800" dirty="0"/>
              <a:t>prison settings is </a:t>
            </a:r>
            <a:r>
              <a:rPr lang="en-GB" sz="1800" dirty="0" smtClean="0"/>
              <a:t>sizeable</a:t>
            </a:r>
            <a:endParaRPr lang="en-CA" sz="180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4955458" y="5410112"/>
            <a:ext cx="2733368" cy="37362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5458" y="1965203"/>
            <a:ext cx="2733368" cy="37362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9"/>
    </mc:Choice>
    <mc:Fallback xmlns="">
      <p:transition spd="slow" advTm="11092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31764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Continuity of care post-release </a:t>
            </a:r>
            <a:r>
              <a:rPr lang="en-GB" dirty="0" smtClean="0"/>
              <a:t>– findings from research (I/III)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06434"/>
              </p:ext>
            </p:extLst>
          </p:nvPr>
        </p:nvGraphicFramePr>
        <p:xfrm>
          <a:off x="333829" y="1509486"/>
          <a:ext cx="8516482" cy="5179567"/>
        </p:xfrm>
        <a:graphic>
          <a:graphicData uri="http://schemas.openxmlformats.org/drawingml/2006/table">
            <a:tbl>
              <a:tblPr firstRow="1" firstCol="1" bandRow="1"/>
              <a:tblGrid>
                <a:gridCol w="1713335"/>
                <a:gridCol w="1743247"/>
                <a:gridCol w="2653933"/>
                <a:gridCol w="1587263"/>
                <a:gridCol w="818704"/>
              </a:tblGrid>
              <a:tr h="50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Linkage to care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be­haviour change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72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Individual-level educational and skills-building intervention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usual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care (medication supply at release NR)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[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MacGowan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2015],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[3 months post-release], sample size [73]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significant change in taking HIV medications from at release to 3 months post-release in both groups and between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groups;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statistically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 increase in receiving health care at HIV clinics at 3-month post-release (62.5–84.4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%) in intervention group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significant change in unprotected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sex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IDU, and STI diagnosis from 3 months pre-incarceration to 3 months post-release between groups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Individual-level intensive case management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usual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care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both 30-day medication supply at release)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[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Wohl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2011],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[48 weeks post-release], sample size [89]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No significant difference between both groups in % medical care access ≥once, median time to clinic access, mean number of clinic visits,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hospitalisation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rate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 emergency care visits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outpatient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subtance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abuse care post-release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Ecosystem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individually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focused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(both medication supply at release)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[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Reznick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2013],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[12 months post-release], sample size [151]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Ecosystem significantly less likely to be taking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 and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be adherent at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4-month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post-release (both groups significant decrease vs. baseline), but no significant difference in groups and between groups at 8 and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12-month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post-release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No significant difference between both groups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sexual behaviour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post-release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48" y="1039255"/>
            <a:ext cx="8526463" cy="4702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</a:t>
            </a:r>
            <a:r>
              <a:rPr lang="en-GB" sz="1800" dirty="0" smtClean="0"/>
              <a:t>focussed </a:t>
            </a:r>
            <a:r>
              <a:rPr lang="en-GB" sz="1800" dirty="0" err="1" smtClean="0"/>
              <a:t>primarely</a:t>
            </a:r>
            <a:r>
              <a:rPr lang="en-GB" sz="1800" dirty="0" smtClean="0"/>
              <a:t> on HIV treatment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1100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9"/>
    </mc:Choice>
    <mc:Fallback xmlns="">
      <p:transition spd="slow" advTm="11092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0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Continuity of care post-release </a:t>
            </a:r>
            <a:r>
              <a:rPr lang="en-GB" dirty="0" smtClean="0"/>
              <a:t>– findings from research (II/III)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9399"/>
              </p:ext>
            </p:extLst>
          </p:nvPr>
        </p:nvGraphicFramePr>
        <p:xfrm>
          <a:off x="323848" y="1385790"/>
          <a:ext cx="8516482" cy="5389879"/>
        </p:xfrm>
        <a:graphic>
          <a:graphicData uri="http://schemas.openxmlformats.org/drawingml/2006/table">
            <a:tbl>
              <a:tblPr firstRow="1" firstCol="1" bandRow="1"/>
              <a:tblGrid>
                <a:gridCol w="1713335"/>
                <a:gridCol w="1743247"/>
                <a:gridCol w="2653933"/>
                <a:gridCol w="1587263"/>
                <a:gridCol w="818704"/>
              </a:tblGrid>
              <a:tr h="50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Linkage to care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be­haviour change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72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Being met at the gate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being met at the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gate (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education, counsel­ling and discharge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planning)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longitudinal [Jacob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Arriola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2007],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[6 months post-release], sample size [226]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Those being met at the gate were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significantly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more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likely to participate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 drug/alcohol treatment than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the control group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Those being met at the gate were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significantly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less engaging in sex exchange and use of street drug than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the control group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Usual care 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(active referral after release, with or without medication supply)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N=2 studies;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longitudinal [White,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2001; 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Althoff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2013],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[NR], sample size [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77; 867]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69% received 3-day supply prescription, of whom 71% picked it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up; 46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% of those re-jailed received HIV medications in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61% had an appointment with a community HIV care services; 38% attended twice in 6-month period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Usual care (referral after release only, unclear if active or passive)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longitudinal [Beckwith, 2014 [198]], follow-up [NR], sample size [64]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58% linkage to care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significant association between length of incarceration and linkage to care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NR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48" y="1039255"/>
            <a:ext cx="8526463" cy="4702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</a:t>
            </a:r>
            <a:r>
              <a:rPr lang="en-GB" sz="1800" dirty="0" smtClean="0"/>
              <a:t>focussed primarily on linkage to HIV treatment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2354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9"/>
    </mc:Choice>
    <mc:Fallback xmlns="">
      <p:transition spd="slow" advTm="11092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60326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Continuity of care–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findings from research (III/III)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6274"/>
              </p:ext>
            </p:extLst>
          </p:nvPr>
        </p:nvGraphicFramePr>
        <p:xfrm>
          <a:off x="323848" y="1481713"/>
          <a:ext cx="8516482" cy="5126188"/>
        </p:xfrm>
        <a:graphic>
          <a:graphicData uri="http://schemas.openxmlformats.org/drawingml/2006/table">
            <a:tbl>
              <a:tblPr firstRow="1" firstCol="1" bandRow="1"/>
              <a:tblGrid>
                <a:gridCol w="1713335"/>
                <a:gridCol w="1743247"/>
                <a:gridCol w="2653933"/>
                <a:gridCol w="1587263"/>
                <a:gridCol w="818704"/>
              </a:tblGrid>
              <a:tr h="4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Intervention description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Studies included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1: Linkage to care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Outcome 2: be­haviour change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Level of evidence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E23"/>
                    </a:solidFill>
                  </a:tcPr>
                </a:tc>
              </a:tr>
              <a:tr h="168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OST in prison without (Group 1)/with (Group 2)  referral to community OST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OST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 prison and referral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longitudinal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Kinlock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2009],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[12-month], sample size [204]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-Group 1:25%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enrolled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 care; 0% were on OST at 12-month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-Group 2: 53.6% enrolled in care; 17.3% were on OST at 12-month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-Group 3: 70.4% enrolled in care; 36.7% were on OST at 12-month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Pairwise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comparison all significant (p&lt;0.01)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Positive urine test for opioid at 12-month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post-release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significantly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less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for Group 3.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OST in prison with referral to community OST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OST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 prison and referral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[Gordon, 2017],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[12-month], sample size [211]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Participants in the in-prison BPN group were significantly more likely (p=0.012) of enrolling into community OST programmes (47.5% vs. 33.7%).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No statistically significant difference for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heroin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use and crime,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opioid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and cocaine positive urine screening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OST in prison and financial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support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(Arm1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Vs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No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OST in prison with (Arm 2)/without (Arm 3)  financial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support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N=1 study;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 RCT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[Mac Kenzie, 2012],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follow-up [6-month], sample size [90]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EU/EEA (0)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Participants on OST prior to release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significantly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more likely to enter treatment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post-release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(P &lt; 0.001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);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Among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those enrolled 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 community OST, those who received OST in prison did so within fewer days (P =0.03).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Participants on OST prior to release reported less heroin use (P =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0.008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), other opiate use (P =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0.09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), and injection drug use (P = 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0.06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 at 6 months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n-GB" sz="1200" baseline="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25" marR="5872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48" y="1039255"/>
            <a:ext cx="8526463" cy="4702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/>
              <a:t>The body of evidence </a:t>
            </a:r>
            <a:r>
              <a:rPr lang="en-GB" sz="1800" dirty="0" smtClean="0"/>
              <a:t>on OST comes largely from non-EU countries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20582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9"/>
    </mc:Choice>
    <mc:Fallback xmlns="">
      <p:transition spd="slow" advTm="1109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Dagmar </a:t>
            </a:r>
            <a:r>
              <a:rPr lang="en-GB" dirty="0" err="1" smtClean="0"/>
              <a:t>Hedrich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No conflict of interest to declare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3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67" y="341178"/>
            <a:ext cx="8229600" cy="822325"/>
          </a:xfrm>
        </p:spPr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01" y="1333041"/>
            <a:ext cx="8526463" cy="51625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600.000 people in prison in the EU/EEA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High </a:t>
            </a:r>
            <a:r>
              <a:rPr lang="en-GB" sz="2500" dirty="0"/>
              <a:t>burden of BBV among prisoners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ym typeface="Wingdings" panose="05000000000000000000" pitchFamily="2" charset="2"/>
              </a:rPr>
              <a:t>Prevalence HCV, HBV, HIV multiple times higher than general population</a:t>
            </a: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Setting of increased risk of BBV transmission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Strong association prison history and BBV </a:t>
            </a:r>
            <a:r>
              <a:rPr lang="en-GB" sz="2500" dirty="0" smtClean="0"/>
              <a:t>infection </a:t>
            </a:r>
            <a:r>
              <a:rPr lang="en-GB" sz="2500" dirty="0"/>
              <a:t>in PWID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Complex health and care needs of people in prison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Opportunity to address healthcare needs of groups medically underserved 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CBAB6D-1370-48C1-9A60-F13C755B52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3888954" y="1983036"/>
            <a:ext cx="638979" cy="1046603"/>
          </a:xfrm>
          <a:prstGeom prst="rightBrace">
            <a:avLst>
              <a:gd name="adj1" fmla="val 35776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2939" y="600334"/>
            <a:ext cx="7771280" cy="719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>
              <a:buSzPct val="100000"/>
            </a:pPr>
            <a:endParaRPr lang="en-GB" u="sng" kern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749" y="600334"/>
            <a:ext cx="8018280" cy="1143000"/>
          </a:xfrm>
        </p:spPr>
        <p:txBody>
          <a:bodyPr>
            <a:noAutofit/>
          </a:bodyPr>
          <a:lstStyle/>
          <a:p>
            <a:r>
              <a:rPr lang="en-GB" sz="3200" dirty="0"/>
              <a:t>Guidance on prevention and control of communicable diseases in prison settings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585" y="1566349"/>
            <a:ext cx="801828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Aim</a:t>
            </a:r>
            <a:r>
              <a:rPr lang="en-GB" dirty="0"/>
              <a:t>: Develop an evidence-based public health guidance on prevention and control of communicable diseases in prison settings 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/>
              <a:t>Scope</a:t>
            </a:r>
            <a:r>
              <a:rPr lang="en-GB" dirty="0"/>
              <a:t>: Improve prevention and control of communicable diseases in prison setting by identifying effective (cost-effective) interventions and service </a:t>
            </a:r>
            <a:r>
              <a:rPr lang="en-GB" dirty="0" smtClean="0"/>
              <a:t>models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Audience</a:t>
            </a:r>
            <a:r>
              <a:rPr lang="en-GB" dirty="0"/>
              <a:t>: Policy makers, policy advisors, programme managers, professionals involved in national guidelines/guidance development, service </a:t>
            </a:r>
            <a:r>
              <a:rPr lang="en-GB" dirty="0" smtClean="0"/>
              <a:t>providers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Population</a:t>
            </a:r>
            <a:r>
              <a:rPr lang="en-GB" dirty="0"/>
              <a:t>: People in prison  [&gt;18 years</a:t>
            </a:r>
            <a:r>
              <a:rPr lang="en-GB" dirty="0" smtClean="0"/>
              <a:t>]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2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51"/>
    </mc:Choice>
    <mc:Fallback xmlns="">
      <p:transition spd="slow" advTm="829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>
            <a:off x="3797643" y="121119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60424" y="1455332"/>
            <a:ext cx="2848936" cy="16921"/>
          </a:xfrm>
          <a:prstGeom prst="straightConnector1">
            <a:avLst/>
          </a:prstGeom>
          <a:noFill/>
          <a:ln w="9525" cap="flat" cmpd="sng" algn="ctr">
            <a:solidFill>
              <a:srgbClr val="69AE23"/>
            </a:solidFill>
            <a:prstDash val="solid"/>
            <a:round/>
            <a:headEnd type="triangle"/>
            <a:tailEnd type="triangle"/>
          </a:ln>
          <a:effectLst/>
        </p:spPr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65543019"/>
              </p:ext>
            </p:extLst>
          </p:nvPr>
        </p:nvGraphicFramePr>
        <p:xfrm>
          <a:off x="1256710" y="1827952"/>
          <a:ext cx="6910666" cy="459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Arrow Connector 22"/>
          <p:cNvCxnSpPr/>
          <p:nvPr/>
        </p:nvCxnSpPr>
        <p:spPr bwMode="auto">
          <a:xfrm>
            <a:off x="1837630" y="1902024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375276" y="1827952"/>
            <a:ext cx="422367" cy="627865"/>
          </a:xfrm>
          <a:prstGeom prst="straightConnector1">
            <a:avLst/>
          </a:prstGeom>
          <a:noFill/>
          <a:ln w="9525" cap="flat" cmpd="sng" algn="ctr">
            <a:solidFill>
              <a:srgbClr val="69AE23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764938" y="1885087"/>
            <a:ext cx="683357" cy="570730"/>
          </a:xfrm>
          <a:prstGeom prst="straightConnector1">
            <a:avLst/>
          </a:prstGeom>
          <a:noFill/>
          <a:ln w="9525" cap="flat" cmpd="sng" algn="ctr">
            <a:solidFill>
              <a:srgbClr val="69AE23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Hexagon 4"/>
          <p:cNvSpPr>
            <a:spLocks noChangeAspect="1"/>
          </p:cNvSpPr>
          <p:nvPr/>
        </p:nvSpPr>
        <p:spPr bwMode="auto">
          <a:xfrm>
            <a:off x="1497839" y="726164"/>
            <a:ext cx="1865016" cy="1492178"/>
          </a:xfrm>
          <a:prstGeom prst="hexagon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ECDC</a:t>
            </a:r>
          </a:p>
        </p:txBody>
      </p:sp>
      <p:sp>
        <p:nvSpPr>
          <p:cNvPr id="20" name="Hexagon 19"/>
          <p:cNvSpPr>
            <a:spLocks noChangeAspect="1"/>
          </p:cNvSpPr>
          <p:nvPr/>
        </p:nvSpPr>
        <p:spPr bwMode="auto">
          <a:xfrm>
            <a:off x="23022" y="1498370"/>
            <a:ext cx="1803626" cy="1536306"/>
          </a:xfrm>
          <a:prstGeom prst="hexagon">
            <a:avLst/>
          </a:prstGeom>
          <a:solidFill>
            <a:srgbClr val="003A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EMCDDA</a:t>
            </a:r>
          </a:p>
        </p:txBody>
      </p:sp>
      <p:sp>
        <p:nvSpPr>
          <p:cNvPr id="21" name="Hexagon 20"/>
          <p:cNvSpPr>
            <a:spLocks noChangeAspect="1"/>
          </p:cNvSpPr>
          <p:nvPr/>
        </p:nvSpPr>
        <p:spPr bwMode="auto">
          <a:xfrm>
            <a:off x="6460716" y="689742"/>
            <a:ext cx="1861276" cy="1565021"/>
          </a:xfrm>
          <a:prstGeom prst="hexag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Consortium </a:t>
            </a:r>
            <a:r>
              <a:rPr lang="en-GB" sz="1400" dirty="0"/>
              <a:t>Pallas Health Research and Consultancy &amp;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</a:rPr>
              <a:t>Health Without Barriers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497" y="-99335"/>
            <a:ext cx="8229600" cy="1143000"/>
          </a:xfrm>
        </p:spPr>
        <p:txBody>
          <a:bodyPr/>
          <a:lstStyle/>
          <a:p>
            <a:r>
              <a:rPr lang="en-GB" dirty="0" smtClean="0"/>
              <a:t>Project governance and key 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8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97"/>
    </mc:Choice>
    <mc:Fallback xmlns="">
      <p:transition spd="slow" advTm="516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94" y="390788"/>
            <a:ext cx="8229600" cy="822325"/>
          </a:xfrm>
        </p:spPr>
        <p:txBody>
          <a:bodyPr>
            <a:normAutofit/>
          </a:bodyPr>
          <a:lstStyle/>
          <a:p>
            <a:r>
              <a:rPr lang="en-GB" dirty="0" smtClean="0"/>
              <a:t>Equivalence of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CBAB6D-1370-48C1-9A60-F13C755B526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8339"/>
          <a:stretch/>
        </p:blipFill>
        <p:spPr bwMode="auto">
          <a:xfrm>
            <a:off x="2322235" y="1230355"/>
            <a:ext cx="4892953" cy="49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13" y="-296861"/>
            <a:ext cx="8018280" cy="1143000"/>
          </a:xfrm>
        </p:spPr>
        <p:txBody>
          <a:bodyPr/>
          <a:lstStyle/>
          <a:p>
            <a:r>
              <a:rPr lang="en-GB" dirty="0" smtClean="0"/>
              <a:t>Systematic search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15547" y="3161235"/>
            <a:ext cx="31290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714" y="846139"/>
            <a:ext cx="5733478" cy="57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867" y="1223408"/>
            <a:ext cx="8526463" cy="516255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Wingdings"/>
              <a:buChar char=""/>
            </a:pPr>
            <a:r>
              <a:rPr lang="en-GB" sz="2400" b="1" dirty="0">
                <a:latin typeface="Raleway"/>
                <a:ea typeface="Calibri"/>
                <a:cs typeface="Calibri"/>
              </a:rPr>
              <a:t>Offer a comprehensive package of preventive measures to people in prison that meet the same national standards as those recommended for community settings.</a:t>
            </a:r>
            <a:endParaRPr lang="en-GB" sz="2400" b="1" dirty="0">
              <a:latin typeface="Raleway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>
                <a:latin typeface="Raleway"/>
                <a:ea typeface="Calibri"/>
                <a:cs typeface="Calibri"/>
              </a:rPr>
              <a:t>Evidence shows that also in prison settings, condoms and behavioural interventions promote safer sex.</a:t>
            </a:r>
            <a:endParaRPr lang="en-GB" sz="2400" dirty="0">
              <a:latin typeface="Raleway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>
                <a:latin typeface="Raleway"/>
                <a:ea typeface="Calibri"/>
                <a:cs typeface="Calibri"/>
              </a:rPr>
              <a:t>Evidence shows that opioid substitution treatment reduces illicit opioid use and risks related to equipment sharing and, when continued on release, provides protection from death caused by overdose.</a:t>
            </a:r>
            <a:endParaRPr lang="en-GB" sz="2400" dirty="0">
              <a:latin typeface="Raleway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en-GB" sz="2400" dirty="0">
                <a:latin typeface="Raleway"/>
                <a:ea typeface="Calibri"/>
                <a:cs typeface="Calibri"/>
              </a:rPr>
              <a:t>Evidence shows that the provision of clean drug injection equipment is possible in prison settings and can successfully contribute to a comprehensive programme to reduce BBV transmission.</a:t>
            </a:r>
            <a:endParaRPr lang="en-GB" sz="2400" dirty="0">
              <a:latin typeface="Raleway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8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70"/>
    </mc:Choice>
    <mc:Fallback xmlns="">
      <p:transition spd="slow" advTm="808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4.9|12.3"/>
</p:tagLst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ECDC Presentation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6408</TotalTime>
  <Words>2863</Words>
  <Application>Microsoft Macintosh PowerPoint</Application>
  <PresentationFormat>On-screen Show (4:3)</PresentationFormat>
  <Paragraphs>450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Raleway</vt:lpstr>
      <vt:lpstr>Roboto</vt:lpstr>
      <vt:lpstr>Tahoma</vt:lpstr>
      <vt:lpstr>Times New Roman</vt:lpstr>
      <vt:lpstr>Wingdings</vt:lpstr>
      <vt:lpstr>Arial</vt:lpstr>
      <vt:lpstr>AIDS 2016_Template</vt:lpstr>
      <vt:lpstr>ECDC Presentation</vt:lpstr>
      <vt:lpstr>PowerPoint Presentation</vt:lpstr>
      <vt:lpstr>   European Centre for Disease Prevention and Control &amp; European Monitoring Centre for Drugs and Drug Addiction Public health guidance on prevention and control of communicable diseases in prison settings </vt:lpstr>
      <vt:lpstr>Dagmar Hedrich</vt:lpstr>
      <vt:lpstr>Rationale</vt:lpstr>
      <vt:lpstr>Guidance on prevention and control of communicable diseases in prison settings </vt:lpstr>
      <vt:lpstr>Project governance and key actors</vt:lpstr>
      <vt:lpstr>Equivalence of care</vt:lpstr>
      <vt:lpstr>Systematic search</vt:lpstr>
      <vt:lpstr>Prevention</vt:lpstr>
      <vt:lpstr>Opioid substitution treatment in prison</vt:lpstr>
      <vt:lpstr>HBV vaccination</vt:lpstr>
      <vt:lpstr>Testing for viral hepatitis and HIV</vt:lpstr>
      <vt:lpstr>Viral hepatitis and HIV treatment</vt:lpstr>
      <vt:lpstr>Continuity of care</vt:lpstr>
      <vt:lpstr>The role of monitoring</vt:lpstr>
      <vt:lpstr>Need for more research</vt:lpstr>
      <vt:lpstr>Online resources:  systematic review reports</vt:lpstr>
      <vt:lpstr>Online resources:  guidance documents</vt:lpstr>
      <vt:lpstr>Acknowledgements</vt:lpstr>
      <vt:lpstr> www.ecdc.europa.eu www.emcdda.europa.eu Thank you   </vt:lpstr>
      <vt:lpstr>Prevention of Hep &amp; HIV in prison settings – findings from research</vt:lpstr>
      <vt:lpstr>Prevention of Hep &amp; HIV among PWID in prison settings – findings from research</vt:lpstr>
      <vt:lpstr>HBV vaccination in prison settings – findings from research</vt:lpstr>
      <vt:lpstr>HCV treatment in prison settings – findings from research</vt:lpstr>
      <vt:lpstr>HIV treatment in prison settings – findings from research</vt:lpstr>
      <vt:lpstr>Continuity of care post-release – findings from research (I/III)</vt:lpstr>
      <vt:lpstr>Continuity of care post-release – findings from research (II/III)</vt:lpstr>
      <vt:lpstr>Continuity of care–  findings from research (III/III)</vt:lpstr>
    </vt:vector>
  </TitlesOfParts>
  <Company>Microsoft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Dagmar Hedrich</cp:lastModifiedBy>
  <cp:revision>64</cp:revision>
  <cp:lastPrinted>2018-07-21T13:02:46Z</cp:lastPrinted>
  <dcterms:created xsi:type="dcterms:W3CDTF">2017-01-13T09:09:35Z</dcterms:created>
  <dcterms:modified xsi:type="dcterms:W3CDTF">2018-07-21T13:06:57Z</dcterms:modified>
</cp:coreProperties>
</file>